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694" r:id="rId4"/>
    <p:sldMasterId id="2147483701" r:id="rId5"/>
  </p:sldMasterIdLst>
  <p:notesMasterIdLst>
    <p:notesMasterId r:id="rId72"/>
  </p:notesMasterIdLst>
  <p:handoutMasterIdLst>
    <p:handoutMasterId r:id="rId73"/>
  </p:handoutMasterIdLst>
  <p:sldIdLst>
    <p:sldId id="489" r:id="rId6"/>
    <p:sldId id="450" r:id="rId7"/>
    <p:sldId id="493" r:id="rId8"/>
    <p:sldId id="494" r:id="rId9"/>
    <p:sldId id="400" r:id="rId10"/>
    <p:sldId id="409" r:id="rId11"/>
    <p:sldId id="401" r:id="rId12"/>
    <p:sldId id="402" r:id="rId13"/>
    <p:sldId id="385" r:id="rId14"/>
    <p:sldId id="349" r:id="rId15"/>
    <p:sldId id="344" r:id="rId16"/>
    <p:sldId id="397" r:id="rId17"/>
    <p:sldId id="486" r:id="rId18"/>
    <p:sldId id="490" r:id="rId19"/>
    <p:sldId id="485" r:id="rId20"/>
    <p:sldId id="487" r:id="rId21"/>
    <p:sldId id="495" r:id="rId22"/>
    <p:sldId id="338" r:id="rId23"/>
    <p:sldId id="392" r:id="rId24"/>
    <p:sldId id="458" r:id="rId25"/>
    <p:sldId id="459" r:id="rId26"/>
    <p:sldId id="460" r:id="rId27"/>
    <p:sldId id="461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69" r:id="rId36"/>
    <p:sldId id="470" r:id="rId37"/>
    <p:sldId id="471" r:id="rId38"/>
    <p:sldId id="472" r:id="rId39"/>
    <p:sldId id="473" r:id="rId40"/>
    <p:sldId id="474" r:id="rId41"/>
    <p:sldId id="475" r:id="rId42"/>
    <p:sldId id="476" r:id="rId43"/>
    <p:sldId id="477" r:id="rId44"/>
    <p:sldId id="478" r:id="rId45"/>
    <p:sldId id="479" r:id="rId46"/>
    <p:sldId id="480" r:id="rId47"/>
    <p:sldId id="481" r:id="rId48"/>
    <p:sldId id="482" r:id="rId49"/>
    <p:sldId id="483" r:id="rId50"/>
    <p:sldId id="484" r:id="rId51"/>
    <p:sldId id="382" r:id="rId52"/>
    <p:sldId id="380" r:id="rId53"/>
    <p:sldId id="381" r:id="rId54"/>
    <p:sldId id="340" r:id="rId55"/>
    <p:sldId id="342" r:id="rId56"/>
    <p:sldId id="334" r:id="rId57"/>
    <p:sldId id="347" r:id="rId58"/>
    <p:sldId id="369" r:id="rId59"/>
    <p:sldId id="348" r:id="rId60"/>
    <p:sldId id="335" r:id="rId61"/>
    <p:sldId id="365" r:id="rId62"/>
    <p:sldId id="332" r:id="rId63"/>
    <p:sldId id="419" r:id="rId64"/>
    <p:sldId id="352" r:id="rId65"/>
    <p:sldId id="455" r:id="rId66"/>
    <p:sldId id="366" r:id="rId67"/>
    <p:sldId id="496" r:id="rId68"/>
    <p:sldId id="453" r:id="rId69"/>
    <p:sldId id="456" r:id="rId70"/>
    <p:sldId id="346" r:id="rId71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5D"/>
    <a:srgbClr val="00A893"/>
    <a:srgbClr val="008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92663" autoAdjust="0"/>
  </p:normalViewPr>
  <p:slideViewPr>
    <p:cSldViewPr>
      <p:cViewPr>
        <p:scale>
          <a:sx n="100" d="100"/>
          <a:sy n="100" d="100"/>
        </p:scale>
        <p:origin x="-1944" y="-8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962000654361547"/>
          <c:y val="4.0422172994169024E-2"/>
          <c:w val="0.58067159204532826"/>
          <c:h val="0.91915565401166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'Question 32'!$B$3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2F5D"/>
            </a:solidFill>
            <a:ln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A893"/>
              </a:solidFill>
              <a:ln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00A893"/>
              </a:solidFill>
              <a:ln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00A893"/>
              </a:solidFill>
              <a:ln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00A893"/>
              </a:solidFill>
              <a:ln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00A893"/>
              </a:solidFill>
              <a:ln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00A893"/>
              </a:solidFill>
              <a:ln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00A893"/>
              </a:solidFill>
              <a:ln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rgbClr val="00A893"/>
              </a:solidFill>
              <a:ln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rgbClr val="00A893"/>
              </a:solidFill>
              <a:ln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rgbClr val="00A893"/>
              </a:solidFill>
              <a:ln>
                <a:prstDash val="solid"/>
              </a:ln>
            </c:spPr>
          </c:dPt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'Question 32'!$A$4:$A$13</c:f>
              <c:strCache>
                <c:ptCount val="10"/>
                <c:pt idx="0">
                  <c:v>Vertriebsbeschränkungen der Industrie</c:v>
                </c:pt>
                <c:pt idx="1">
                  <c:v>zu langsamer Internetanschluss</c:v>
                </c:pt>
                <c:pt idx="2">
                  <c:v>Schwierigkeiten, richtige Dienstleister zu finden</c:v>
                </c:pt>
                <c:pt idx="3">
                  <c:v>technische Infrastruktur im Unternehmen</c:v>
                </c:pt>
                <c:pt idx="4">
                  <c:v>Probleme, geeignete Fachkräfte zu finden</c:v>
                </c:pt>
                <c:pt idx="5">
                  <c:v>rechtliche Risiken, wie Abmahnungen</c:v>
                </c:pt>
                <c:pt idx="6">
                  <c:v>Anforderungen an Datenschutz/ Datensicherheit</c:v>
                </c:pt>
                <c:pt idx="7">
                  <c:v>hohe Kosten der Kundengewinnung/ Kundenpflege</c:v>
                </c:pt>
                <c:pt idx="8">
                  <c:v>fehlendes Know-How der eigenen Mitarbeiter</c:v>
                </c:pt>
                <c:pt idx="9">
                  <c:v>hoher Investitionsbedarf</c:v>
                </c:pt>
              </c:strCache>
            </c:strRef>
          </c:cat>
          <c:val>
            <c:numRef>
              <c:f>'Question 32'!$B$4:$B$13</c:f>
              <c:numCache>
                <c:formatCode>0.00%</c:formatCode>
                <c:ptCount val="10"/>
                <c:pt idx="0">
                  <c:v>7.980000000000001E-2</c:v>
                </c:pt>
                <c:pt idx="1">
                  <c:v>0.15640000000000001</c:v>
                </c:pt>
                <c:pt idx="2">
                  <c:v>0.1661</c:v>
                </c:pt>
                <c:pt idx="3">
                  <c:v>0.22800000000000001</c:v>
                </c:pt>
                <c:pt idx="4">
                  <c:v>0.24429999999999999</c:v>
                </c:pt>
                <c:pt idx="5">
                  <c:v>0.39900000000000002</c:v>
                </c:pt>
                <c:pt idx="6">
                  <c:v>0.40389999999999998</c:v>
                </c:pt>
                <c:pt idx="7">
                  <c:v>0.42180000000000001</c:v>
                </c:pt>
                <c:pt idx="8">
                  <c:v>0.45770000000000011</c:v>
                </c:pt>
                <c:pt idx="9">
                  <c:v>0.5081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35520"/>
        <c:axId val="34225536"/>
      </c:barChart>
      <c:valAx>
        <c:axId val="34225536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34235520"/>
        <c:crosses val="autoZero"/>
        <c:crossBetween val="between"/>
      </c:valAx>
      <c:catAx>
        <c:axId val="342355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de-DE"/>
          </a:p>
        </c:txPr>
        <c:crossAx val="34225536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D9977-B9FE-4E71-B359-15A1817BB83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9D5E80A-F884-4BD5-9CF9-E356E627636A}" type="pres">
      <dgm:prSet presAssocID="{A88D9977-B9FE-4E71-B359-15A1817BB83D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C393879D-F1CE-41C8-87CB-E3A40F9EDC3F}" type="presOf" srcId="{A88D9977-B9FE-4E71-B359-15A1817BB83D}" destId="{29D5E80A-F884-4BD5-9CF9-E356E627636A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DAB2E-0800-48A6-9CF2-10E1651DB455}" type="datetimeFigureOut">
              <a:rPr lang="de-DE" smtClean="0"/>
              <a:t>09.04.2019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9C923-A4DD-4FA3-803B-AA740875F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80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B125E-E250-43DF-8340-C56ABDDF3168}" type="datetimeFigureOut">
              <a:rPr lang="de-DE" smtClean="0"/>
              <a:t>09.04.2019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4C7F2-F267-4DF1-9523-707FDCF641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34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097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>
                <a:solidFill>
                  <a:prstClr val="black"/>
                </a:solidFill>
              </a:rPr>
              <a:pPr/>
              <a:t>12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19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940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>
                <a:solidFill>
                  <a:prstClr val="black"/>
                </a:solidFill>
              </a:rPr>
              <a:pPr/>
              <a:t>20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19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>
                <a:solidFill>
                  <a:prstClr val="black"/>
                </a:solidFill>
              </a:rPr>
              <a:pPr/>
              <a:t>21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19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>
                <a:solidFill>
                  <a:prstClr val="black"/>
                </a:solidFill>
              </a:rPr>
              <a:pPr/>
              <a:t>23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82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>
                <a:solidFill>
                  <a:prstClr val="black"/>
                </a:solidFill>
              </a:rPr>
              <a:pPr/>
              <a:t>24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82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Handel &amp; Politik im Dialog</a:t>
            </a:r>
            <a:r>
              <a:rPr lang="de-DE" baseline="0" dirty="0" smtClean="0"/>
              <a:t> – vielfältige Veranstaltungsformate &amp; Kongresse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>
                <a:solidFill>
                  <a:prstClr val="black"/>
                </a:solidFill>
              </a:rPr>
              <a:pPr/>
              <a:t>25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73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>
                <a:solidFill>
                  <a:prstClr val="black"/>
                </a:solidFill>
              </a:rPr>
              <a:pPr/>
              <a:t>26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19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>
                <a:solidFill>
                  <a:prstClr val="black"/>
                </a:solidFill>
              </a:rPr>
              <a:pPr/>
              <a:t>30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66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44B4-EA53-477C-84D9-1C612DAFB24E}" type="slidenum">
              <a:rPr lang="de-DE" smtClean="0">
                <a:solidFill>
                  <a:prstClr val="black"/>
                </a:solidFill>
              </a:rPr>
              <a:pPr/>
              <a:t>33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3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172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44B4-EA53-477C-84D9-1C612DAFB24E}" type="slidenum">
              <a:rPr lang="de-DE" smtClean="0">
                <a:solidFill>
                  <a:prstClr val="black"/>
                </a:solidFill>
              </a:rPr>
              <a:pPr/>
              <a:t>35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35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de-D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851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de-D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851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319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079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079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3197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3197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0AA91"/>
              </a:buClr>
              <a:buFont typeface="Wingdings" pitchFamily="2" charset="2"/>
              <a:buNone/>
              <a:defRPr/>
            </a:pPr>
            <a:endParaRPr lang="de-DE" sz="1700" dirty="0" smtClean="0">
              <a:solidFill>
                <a:srgbClr val="003168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3197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>
                <a:solidFill>
                  <a:prstClr val="black"/>
                </a:solidFill>
              </a:rPr>
              <a:pPr/>
              <a:t>61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5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623B3-20A0-4574-B056-9D2D244E84C1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352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8512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8512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>
                <a:solidFill>
                  <a:prstClr val="black"/>
                </a:solidFill>
              </a:rPr>
              <a:pPr/>
              <a:t>64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512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851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623B3-20A0-4574-B056-9D2D244E84C1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3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623B3-20A0-4574-B056-9D2D244E84C1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35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623B3-20A0-4574-B056-9D2D244E84C1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35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623B3-20A0-4574-B056-9D2D244E84C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735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 smtClean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623B3-20A0-4574-B056-9D2D244E84C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726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C7F2-F267-4DF1-9523-707FDCF6418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35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40113" y="2209534"/>
            <a:ext cx="4908507" cy="585905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00AB96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Hier steht der Titel.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40110" y="2795439"/>
            <a:ext cx="6143892" cy="50745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002F5D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wird in verständlichen Satz erklärt, worum es in der PowerPoint-Präsentation gehen wird.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25" y="1057380"/>
            <a:ext cx="2183269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t>09.04.2019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21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36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Aufzählung nummer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71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11" y="1495342"/>
            <a:ext cx="6173983" cy="3271929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Aufzählungen dürfen, wenn es sinnvoll ist, auch gern nummeriert werden</a:t>
            </a:r>
          </a:p>
          <a:p>
            <a:pPr lvl="0"/>
            <a:r>
              <a:rPr lang="de-DE" dirty="0" smtClean="0"/>
              <a:t>Es sollten insgesamt nicht mehr als drei  Stichpunkte auf dieses Slide, sonst wirkt es überladen</a:t>
            </a:r>
          </a:p>
          <a:p>
            <a:pPr lvl="0"/>
            <a:r>
              <a:rPr lang="de-DE" dirty="0" smtClean="0"/>
              <a:t>Dann lieber auf einem weiteren Slide die Nummerierung fortsetzen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457019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t>09.04.2019</a:t>
            </a:fld>
            <a:endParaRPr lang="de-DE"/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21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98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/Grafik Voll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71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 hasCustomPrompt="1"/>
          </p:nvPr>
        </p:nvSpPr>
        <p:spPr>
          <a:xfrm>
            <a:off x="457200" y="814606"/>
            <a:ext cx="6173788" cy="2773169"/>
          </a:xfrm>
        </p:spPr>
        <p:txBody>
          <a:bodyPr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Hier ist Platz für ein Bild oder ein Diagramm im Großformat.</a:t>
            </a:r>
            <a:endParaRPr lang="de-DE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168305" y="4694238"/>
            <a:ext cx="1462684" cy="347662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latin typeface="Arial"/>
                <a:cs typeface="Arial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dirty="0" smtClean="0"/>
              <a:t>Quelle: Quelle des Bildes oder Fotos.</a:t>
            </a:r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t>09.04.2019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21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85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 userDrawn="1"/>
        </p:nvSpPr>
        <p:spPr>
          <a:xfrm>
            <a:off x="1294087" y="781902"/>
            <a:ext cx="2516039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de-DE" sz="2000" smtClean="0">
                <a:solidFill>
                  <a:schemeClr val="bg1"/>
                </a:solidFill>
                <a:latin typeface="Arial"/>
                <a:cs typeface="Arial"/>
              </a:rPr>
              <a:t>Agnda</a:t>
            </a:r>
            <a:endParaRPr lang="de-D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4" name="Bild 23" descr="HDE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26" y="181213"/>
            <a:ext cx="1789743" cy="513203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 userDrawn="1"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 userDrawn="1"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292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 userDrawn="1"/>
        </p:nvSpPr>
        <p:spPr>
          <a:xfrm>
            <a:off x="1294087" y="781902"/>
            <a:ext cx="2516039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de-DE" sz="2000" smtClean="0">
                <a:solidFill>
                  <a:schemeClr val="bg1"/>
                </a:solidFill>
                <a:latin typeface="Arial"/>
                <a:cs typeface="Arial"/>
              </a:rPr>
              <a:t>Agnda</a:t>
            </a:r>
            <a:endParaRPr lang="de-D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4" name="Bild 23" descr="HDE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26" y="181213"/>
            <a:ext cx="1789743" cy="513203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 userDrawn="1"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 userDrawn="1"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129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F371-671F-4A61-BA25-AE992D6A4FCD}" type="datetimeFigureOut">
              <a:rPr lang="de-DE" smtClean="0"/>
              <a:t>09.04.2019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A1F2-89E3-4399-B471-08A4FD298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160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40113" y="2209525"/>
            <a:ext cx="4908507" cy="585905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00AB96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Hier steht der Titel.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40110" y="2795430"/>
            <a:ext cx="6143892" cy="50745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002F5D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wird in verständlichen Satz erklärt, worum es in der PowerPoint-Präsentation gehen wird.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13" y="1057380"/>
            <a:ext cx="2183269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09.04.2019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2" y="123478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220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1" y="778990"/>
            <a:ext cx="5661773" cy="3582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294086" y="781902"/>
            <a:ext cx="2516039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2000" dirty="0" smtClean="0">
                <a:solidFill>
                  <a:prstClr val="white"/>
                </a:solidFill>
                <a:latin typeface="Arial"/>
                <a:cs typeface="Arial"/>
              </a:rPr>
              <a:t>Agenda</a:t>
            </a:r>
            <a:endParaRPr lang="de-DE" sz="20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94090" y="1345360"/>
            <a:ext cx="3312277" cy="2171713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032697" y="1318122"/>
            <a:ext cx="629085" cy="217171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1</a:t>
            </a:r>
          </a:p>
          <a:p>
            <a:pPr lvl="0"/>
            <a:r>
              <a:rPr lang="de-DE" dirty="0" smtClean="0"/>
              <a:t>2</a:t>
            </a:r>
          </a:p>
          <a:p>
            <a:pPr lvl="0"/>
            <a:r>
              <a:rPr lang="de-DE" dirty="0" smtClean="0"/>
              <a:t>3</a:t>
            </a:r>
          </a:p>
          <a:p>
            <a:pPr lvl="0"/>
            <a:r>
              <a:rPr lang="de-DE" dirty="0" smtClean="0"/>
              <a:t>4</a:t>
            </a:r>
          </a:p>
          <a:p>
            <a:pPr lvl="0"/>
            <a:r>
              <a:rPr lang="de-DE" dirty="0" smtClean="0"/>
              <a:t>5</a:t>
            </a:r>
          </a:p>
          <a:p>
            <a:pPr lvl="0"/>
            <a:r>
              <a:rPr lang="de-DE" dirty="0" smtClean="0"/>
              <a:t>6</a:t>
            </a:r>
          </a:p>
          <a:p>
            <a:pPr lvl="0"/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2" y="123478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920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-1" y="1489344"/>
            <a:ext cx="6184033" cy="6154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500" dirty="0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294089" y="1492262"/>
            <a:ext cx="4154035" cy="6125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3500" dirty="0" smtClean="0">
                <a:solidFill>
                  <a:prstClr val="white"/>
                </a:solidFill>
                <a:latin typeface="Arial"/>
                <a:cs typeface="Arial"/>
              </a:rPr>
              <a:t>1 Kapitelüberschrift</a:t>
            </a:r>
            <a:endParaRPr lang="de-DE" sz="35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2" y="123478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805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1" y="2263874"/>
            <a:ext cx="6184033" cy="6154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-1" y="1489344"/>
            <a:ext cx="6184033" cy="6154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294086" y="1557962"/>
            <a:ext cx="4428384" cy="132138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spcAft>
                <a:spcPts val="4200"/>
              </a:spcAft>
            </a:pPr>
            <a:r>
              <a:rPr lang="de-DE" sz="3500" dirty="0" smtClean="0">
                <a:solidFill>
                  <a:prstClr val="white"/>
                </a:solidFill>
                <a:latin typeface="Arial"/>
                <a:cs typeface="Arial"/>
              </a:rPr>
              <a:t>2 Kapitelüberschrift</a:t>
            </a:r>
          </a:p>
          <a:p>
            <a:pPr marL="355600">
              <a:spcAft>
                <a:spcPts val="4200"/>
              </a:spcAft>
            </a:pPr>
            <a:r>
              <a:rPr lang="de-DE" sz="3500" dirty="0" smtClean="0">
                <a:solidFill>
                  <a:prstClr val="white"/>
                </a:solidFill>
                <a:latin typeface="Arial"/>
                <a:cs typeface="Arial"/>
              </a:rPr>
              <a:t>zweizeilig</a:t>
            </a:r>
            <a:endParaRPr lang="de-DE" sz="35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2" y="123478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233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, Nu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006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baseline="0" smtClean="0">
                <a:solidFill>
                  <a:schemeClr val="accent2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4" y="2143286"/>
            <a:ext cx="6173983" cy="225508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lang="de-DE" sz="1400" baseline="0" smtClean="0">
                <a:solidFill>
                  <a:srgbClr val="002F5D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Am besten nicht mehr als drei kompakte Absätze, damit es übersichtlich und einfach verständlich bleibt.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Weniger ist meist mehr. Deswegen muss hier auch nichts stehen. Manchmal reichen zwei Absätze.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68"/>
            <a:ext cx="793682" cy="274637"/>
          </a:xfrm>
        </p:spPr>
        <p:txBody>
          <a:bodyPr/>
          <a:lstStyle/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005" y="1335092"/>
            <a:ext cx="6173788" cy="623493"/>
          </a:xfr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2000" baseline="0" smtClean="0">
                <a:effectLst/>
                <a:latin typeface="Arial"/>
                <a:ea typeface="+mj-ea"/>
                <a:cs typeface="Arial"/>
              </a:defRPr>
            </a:lvl1pPr>
            <a:lvl2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de-DE" sz="18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r>
              <a:rPr lang="de-DE" sz="2000" dirty="0" smtClean="0">
                <a:solidFill>
                  <a:srgbClr val="002F5D"/>
                </a:solidFill>
                <a:latin typeface="HelveticaNeue"/>
              </a:rPr>
              <a:t>Hier steht der Untertitel,</a:t>
            </a:r>
            <a:r>
              <a:rPr lang="de-DE" sz="2000" baseline="0" dirty="0" smtClean="0">
                <a:solidFill>
                  <a:srgbClr val="002F5D"/>
                </a:solidFill>
                <a:latin typeface="HelveticaNeue"/>
              </a:rPr>
              <a:t> der den Action-Title erklärt und mehr Kontext hinzufügt – am besten zweizeilig.</a:t>
            </a:r>
            <a:endParaRPr lang="de-DE" sz="2000" dirty="0" smtClean="0">
              <a:solidFill>
                <a:srgbClr val="002F5D"/>
              </a:solidFill>
            </a:endParaRPr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fld id="{7637F371-671F-4A61-BA25-AE992D6A4FCD}" type="datetimeFigureOut">
              <a:rPr lang="de-DE" smtClean="0"/>
              <a:pPr/>
              <a:t>09.04.2019</a:t>
            </a:fld>
            <a:endParaRPr lang="de-DE"/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2" y="123478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14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1" y="778990"/>
            <a:ext cx="5661773" cy="3582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294087" y="781902"/>
            <a:ext cx="2516039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de-DE" sz="2000" dirty="0" smtClean="0">
                <a:solidFill>
                  <a:schemeClr val="bg1"/>
                </a:solidFill>
                <a:latin typeface="Arial"/>
                <a:cs typeface="Arial"/>
              </a:rPr>
              <a:t>Agenda</a:t>
            </a:r>
            <a:endParaRPr lang="de-D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94091" y="1345368"/>
            <a:ext cx="3312277" cy="2171713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032705" y="1318122"/>
            <a:ext cx="629085" cy="217171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1</a:t>
            </a:r>
          </a:p>
          <a:p>
            <a:pPr lvl="0"/>
            <a:r>
              <a:rPr lang="de-DE" dirty="0" smtClean="0"/>
              <a:t>2</a:t>
            </a:r>
          </a:p>
          <a:p>
            <a:pPr lvl="0"/>
            <a:r>
              <a:rPr lang="de-DE" dirty="0" smtClean="0"/>
              <a:t>3</a:t>
            </a:r>
          </a:p>
          <a:p>
            <a:pPr lvl="0"/>
            <a:r>
              <a:rPr lang="de-DE" dirty="0" smtClean="0"/>
              <a:t>4</a:t>
            </a:r>
          </a:p>
          <a:p>
            <a:pPr lvl="0"/>
            <a:r>
              <a:rPr lang="de-DE" dirty="0" smtClean="0"/>
              <a:t>5</a:t>
            </a:r>
          </a:p>
          <a:p>
            <a:pPr lvl="0"/>
            <a:r>
              <a:rPr lang="de-DE" dirty="0" smtClean="0"/>
              <a:t>6</a:t>
            </a:r>
          </a:p>
          <a:p>
            <a:pPr lvl="0"/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21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522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, Text +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5" y="2148262"/>
            <a:ext cx="3087469" cy="236675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lang="de-DE" sz="1400" baseline="0" smtClean="0">
                <a:solidFill>
                  <a:srgbClr val="002F5D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Wenn wir eine Grafik erklären, reicht weniger Text.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Zwei oder drei kompakte Absätze reichen auch hier.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68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3544475" y="2148262"/>
            <a:ext cx="3086319" cy="236675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Diagramm.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168305" y="4694238"/>
            <a:ext cx="1462684" cy="347662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latin typeface="Arial"/>
                <a:cs typeface="Arial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dirty="0" smtClean="0"/>
              <a:t>Quelle: Quelle des Diagramms.</a:t>
            </a:r>
            <a:endParaRPr lang="de-DE" dirty="0"/>
          </a:p>
        </p:txBody>
      </p:sp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457006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3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005" y="1335092"/>
            <a:ext cx="6173788" cy="623493"/>
          </a:xfr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2000" baseline="0" smtClean="0">
                <a:effectLst/>
                <a:latin typeface="HelveticaNeue"/>
                <a:ea typeface="+mj-ea"/>
              </a:defRPr>
            </a:lvl1pPr>
            <a:lvl2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de-DE" sz="18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r>
              <a:rPr lang="de-DE" sz="2000" dirty="0" smtClean="0">
                <a:solidFill>
                  <a:srgbClr val="002F5D"/>
                </a:solidFill>
                <a:latin typeface="HelveticaNeue"/>
              </a:rPr>
              <a:t>Hier steht der Untertitel,</a:t>
            </a:r>
            <a:r>
              <a:rPr lang="de-DE" sz="2000" baseline="0" dirty="0" smtClean="0">
                <a:solidFill>
                  <a:srgbClr val="002F5D"/>
                </a:solidFill>
                <a:latin typeface="HelveticaNeue"/>
              </a:rPr>
              <a:t> der den Action-Title erklärt und mehr Kontext hinzufügt – am besten zweizeilig.</a:t>
            </a:r>
            <a:endParaRPr lang="de-DE" sz="2000" dirty="0" smtClean="0">
              <a:solidFill>
                <a:srgbClr val="002F5D"/>
              </a:solidFill>
            </a:endParaRPr>
          </a:p>
        </p:txBody>
      </p:sp>
      <p:sp>
        <p:nvSpPr>
          <p:cNvPr id="25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09.04.2019</a:t>
            </a:fld>
            <a:endParaRPr lang="de-DE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7" name="Rechteck 26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2" y="123478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181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, Text + Foto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68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168305" y="4694238"/>
            <a:ext cx="1462684" cy="347662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latin typeface="Arial"/>
                <a:cs typeface="Arial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dirty="0" smtClean="0"/>
              <a:t>Quelle: Quelle des Bildes oder Fotos.</a:t>
            </a:r>
            <a:endParaRPr lang="de-DE" dirty="0"/>
          </a:p>
        </p:txBody>
      </p:sp>
      <p:sp>
        <p:nvSpPr>
          <p:cNvPr id="21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5" y="2148262"/>
            <a:ext cx="3087469" cy="236675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lang="de-DE" sz="1400" baseline="0" smtClean="0">
                <a:solidFill>
                  <a:srgbClr val="002F5D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Wenn wir eine Grafik erklären, reicht weniger Text.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Zwei oder drei kompakte Absätze reichen auch hier.</a:t>
            </a:r>
            <a:endParaRPr lang="de-DE" dirty="0"/>
          </a:p>
        </p:txBody>
      </p:sp>
      <p:sp>
        <p:nvSpPr>
          <p:cNvPr id="22" name="Diagrammplatzhalt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3544475" y="2148262"/>
            <a:ext cx="3086319" cy="236675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Diagramm.</a:t>
            </a:r>
            <a:endParaRPr lang="de-DE" dirty="0"/>
          </a:p>
        </p:txBody>
      </p:sp>
      <p:sp>
        <p:nvSpPr>
          <p:cNvPr id="23" name="Titel 1"/>
          <p:cNvSpPr>
            <a:spLocks noGrp="1"/>
          </p:cNvSpPr>
          <p:nvPr>
            <p:ph type="title" hasCustomPrompt="1"/>
          </p:nvPr>
        </p:nvSpPr>
        <p:spPr>
          <a:xfrm>
            <a:off x="457006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005" y="1335092"/>
            <a:ext cx="6173788" cy="623493"/>
          </a:xfr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2000" baseline="0" smtClean="0">
                <a:effectLst/>
                <a:latin typeface="Arial"/>
                <a:ea typeface="+mj-ea"/>
                <a:cs typeface="Arial"/>
              </a:defRPr>
            </a:lvl1pPr>
            <a:lvl2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de-DE" sz="18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r>
              <a:rPr lang="de-DE" sz="2000" dirty="0" smtClean="0">
                <a:solidFill>
                  <a:srgbClr val="002F5D"/>
                </a:solidFill>
                <a:latin typeface="HelveticaNeue"/>
              </a:rPr>
              <a:t>Hier steht der Untertitel,</a:t>
            </a:r>
            <a:r>
              <a:rPr lang="de-DE" sz="2000" baseline="0" dirty="0" smtClean="0">
                <a:solidFill>
                  <a:srgbClr val="002F5D"/>
                </a:solidFill>
                <a:latin typeface="HelveticaNeue"/>
              </a:rPr>
              <a:t> der den Action-Title erklärt und mehr Kontext hinzufügt – am besten zweizeilig.</a:t>
            </a:r>
            <a:endParaRPr lang="de-DE" sz="2000" dirty="0" smtClean="0">
              <a:solidFill>
                <a:srgbClr val="002F5D"/>
              </a:solidFill>
            </a:endParaRPr>
          </a:p>
        </p:txBody>
      </p:sp>
      <p:sp>
        <p:nvSpPr>
          <p:cNvPr id="27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09.04.2019</a:t>
            </a:fld>
            <a:endParaRPr lang="de-DE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9" name="Rechteck 28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2" y="123478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314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68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4" y="814595"/>
            <a:ext cx="6173983" cy="3952670"/>
          </a:xfrm>
        </p:spPr>
        <p:txBody>
          <a:bodyPr tIns="0" anchor="t">
            <a:norm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 Aber hier kann auch etwas mehr stehen. Ein Absatz darf hier, auf so einem </a:t>
            </a:r>
            <a:r>
              <a:rPr lang="de-DE" dirty="0" err="1" smtClean="0"/>
              <a:t>textlastigen</a:t>
            </a:r>
            <a:r>
              <a:rPr lang="de-DE" dirty="0" smtClean="0"/>
              <a:t> Slide auch über mehrere Zeilen gehen.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Erklär-Text – auf den Punkt, keine unverständlichen Schachtelsätze. Nur so viel Text wie unbedingt nötig. Aber hier kann auch etwas mehr stehen. Ein Absatz darf hier, auf so einem </a:t>
            </a:r>
            <a:r>
              <a:rPr lang="de-DE" dirty="0" err="1" smtClean="0"/>
              <a:t>textlastigen</a:t>
            </a:r>
            <a:r>
              <a:rPr lang="de-DE" dirty="0" smtClean="0"/>
              <a:t> Slide auch über mehrere Zeilen gehen.</a:t>
            </a:r>
          </a:p>
          <a:p>
            <a:pPr lvl="0"/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09.04.2019</a:t>
            </a:fld>
            <a:endParaRPr lang="de-DE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2" y="123478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501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68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4" y="1495341"/>
            <a:ext cx="6173983" cy="3271929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Kurz kompakte Aufzählung für wichtige Stichpunkte, die gern zweizeilig laufen dürfen</a:t>
            </a:r>
          </a:p>
          <a:p>
            <a:pPr lvl="0"/>
            <a:r>
              <a:rPr lang="de-DE" dirty="0" smtClean="0"/>
              <a:t>Aber nicht müssen</a:t>
            </a:r>
          </a:p>
          <a:p>
            <a:pPr lvl="0"/>
            <a:r>
              <a:rPr lang="de-DE" dirty="0" smtClean="0"/>
              <a:t>Es sollten insgesamt nicht mehr als Stichpunkte auf dieses Slide, sonst wirkt es überladen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457006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09.04.2019</a:t>
            </a:fld>
            <a:endParaRPr lang="de-DE"/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2" y="123478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102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Aufzählung nummer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68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4" y="1495341"/>
            <a:ext cx="6173983" cy="3271929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Aufzählungen dürfen, wenn es sinnvoll ist, auch gern nummeriert werden</a:t>
            </a:r>
          </a:p>
          <a:p>
            <a:pPr lvl="0"/>
            <a:r>
              <a:rPr lang="de-DE" dirty="0" smtClean="0"/>
              <a:t>Es sollten insgesamt nicht mehr als drei  Stichpunkte auf dieses Slide, sonst wirkt es überladen</a:t>
            </a:r>
          </a:p>
          <a:p>
            <a:pPr lvl="0"/>
            <a:r>
              <a:rPr lang="de-DE" dirty="0" smtClean="0"/>
              <a:t>Dann lieber auf einem weiteren Slide die Nummerierung fortsetzen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457006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09.04.2019</a:t>
            </a:fld>
            <a:endParaRPr lang="de-DE"/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2" y="123478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812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/Grafik Voll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68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 hasCustomPrompt="1"/>
          </p:nvPr>
        </p:nvSpPr>
        <p:spPr>
          <a:xfrm>
            <a:off x="457200" y="814600"/>
            <a:ext cx="6173788" cy="2773169"/>
          </a:xfrm>
        </p:spPr>
        <p:txBody>
          <a:bodyPr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Hier ist Platz für ein Bild oder ein Diagramm im Großformat.</a:t>
            </a:r>
            <a:endParaRPr lang="de-DE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168305" y="4694238"/>
            <a:ext cx="1462684" cy="347662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latin typeface="Arial"/>
                <a:cs typeface="Arial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dirty="0" smtClean="0"/>
              <a:t>Quelle: Quelle des Bildes oder Fotos.</a:t>
            </a:r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09.04.2019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2" y="123478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367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40113" y="2209525"/>
            <a:ext cx="4908507" cy="585905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00AB96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Hier steht der Titel.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40110" y="2795430"/>
            <a:ext cx="6143892" cy="50745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002F5D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wird in verständlichen Satz erklärt, worum es in der PowerPoint-Präsentation gehen wird.</a:t>
            </a:r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56" y="1"/>
            <a:ext cx="1976488" cy="7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64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 userDrawn="1"/>
        </p:nvSpPr>
        <p:spPr>
          <a:xfrm>
            <a:off x="1294086" y="781902"/>
            <a:ext cx="2516039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457200"/>
            <a:r>
              <a:rPr lang="de-DE" sz="2000" smtClean="0">
                <a:solidFill>
                  <a:prstClr val="white"/>
                </a:solidFill>
                <a:latin typeface="Arial"/>
                <a:cs typeface="Arial"/>
              </a:rPr>
              <a:t>Agnda</a:t>
            </a:r>
            <a:endParaRPr lang="de-DE" sz="20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56" y="1"/>
            <a:ext cx="1976488" cy="7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0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703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9238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71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11" y="814597"/>
            <a:ext cx="6173983" cy="3952670"/>
          </a:xfrm>
        </p:spPr>
        <p:txBody>
          <a:bodyPr tIns="0" anchor="t">
            <a:norm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 Aber hier kann auch etwas mehr stehen. Ein Absatz darf hier, auf so einem </a:t>
            </a:r>
            <a:r>
              <a:rPr lang="de-DE" dirty="0" err="1" smtClean="0"/>
              <a:t>textlastigen</a:t>
            </a:r>
            <a:r>
              <a:rPr lang="de-DE" dirty="0" smtClean="0"/>
              <a:t> Slide auch über mehrere Zeilen gehen.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Erklär-Text – auf den Punkt, keine unverständlichen Schachtelsätze. Nur so viel Text wie unbedingt nötig. Aber hier kann auch etwas mehr stehen. Ein Absatz darf hier, auf so einem </a:t>
            </a:r>
            <a:r>
              <a:rPr lang="de-DE" dirty="0" err="1" smtClean="0"/>
              <a:t>textlastigen</a:t>
            </a:r>
            <a:r>
              <a:rPr lang="de-DE" dirty="0" smtClean="0"/>
              <a:t> Slide auch über mehrere Zeilen gehen.</a:t>
            </a:r>
          </a:p>
          <a:p>
            <a:pPr lvl="0"/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09.04.2019</a:t>
            </a:fld>
            <a:endParaRPr lang="de-DE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6984002" y="814601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416002" y="814601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7848000" y="814601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8280000" y="814601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8712000" y="814601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56" y="1"/>
            <a:ext cx="1976488" cy="7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3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-1" y="1489344"/>
            <a:ext cx="6184033" cy="6154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500" dirty="0"/>
          </a:p>
        </p:txBody>
      </p:sp>
      <p:sp>
        <p:nvSpPr>
          <p:cNvPr id="17" name="Textfeld 16"/>
          <p:cNvSpPr txBox="1"/>
          <p:nvPr/>
        </p:nvSpPr>
        <p:spPr>
          <a:xfrm>
            <a:off x="1294090" y="1492264"/>
            <a:ext cx="4154035" cy="6125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de-DE" sz="3500" dirty="0" smtClean="0">
                <a:solidFill>
                  <a:schemeClr val="bg1"/>
                </a:solidFill>
                <a:latin typeface="Arial"/>
                <a:cs typeface="Arial"/>
              </a:rPr>
              <a:t>1 Kapitelüberschrift</a:t>
            </a:r>
            <a:endParaRPr lang="de-DE" sz="3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21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855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, Sub, Text +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5" y="2148262"/>
            <a:ext cx="3087469" cy="236675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lang="de-DE" sz="1400" baseline="0" smtClean="0">
                <a:solidFill>
                  <a:srgbClr val="002F5D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Wenn wir eine Grafik erklären, reicht weniger Text.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Zwei oder drei kompakte Absätze reichen auch hier.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68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3544477" y="2148262"/>
            <a:ext cx="3086319" cy="236675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Diagramm.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168305" y="4694238"/>
            <a:ext cx="1462684" cy="347662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latin typeface="Arial"/>
                <a:cs typeface="Arial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dirty="0" smtClean="0"/>
              <a:t>Quelle: Quelle des Diagramms.</a:t>
            </a:r>
            <a:endParaRPr lang="de-DE" dirty="0"/>
          </a:p>
        </p:txBody>
      </p:sp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457007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3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005" y="1335092"/>
            <a:ext cx="6173788" cy="623493"/>
          </a:xfr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2000" baseline="0" smtClean="0">
                <a:effectLst/>
                <a:latin typeface="HelveticaNeue"/>
                <a:ea typeface="+mj-ea"/>
              </a:defRPr>
            </a:lvl1pPr>
            <a:lvl2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de-DE" sz="18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r>
              <a:rPr lang="de-DE" sz="2000" dirty="0" smtClean="0">
                <a:solidFill>
                  <a:srgbClr val="002F5D"/>
                </a:solidFill>
                <a:latin typeface="HelveticaNeue"/>
              </a:rPr>
              <a:t>Hier steht der Untertitel,</a:t>
            </a:r>
            <a:r>
              <a:rPr lang="de-DE" sz="2000" baseline="0" dirty="0" smtClean="0">
                <a:solidFill>
                  <a:srgbClr val="002F5D"/>
                </a:solidFill>
                <a:latin typeface="HelveticaNeue"/>
              </a:rPr>
              <a:t> der den Action-Title erklärt und mehr Kontext hinzufügt – am besten zweizeilig.</a:t>
            </a:r>
            <a:endParaRPr lang="de-DE" sz="2000" dirty="0" smtClean="0">
              <a:solidFill>
                <a:srgbClr val="002F5D"/>
              </a:solidFill>
            </a:endParaRPr>
          </a:p>
        </p:txBody>
      </p:sp>
      <p:sp>
        <p:nvSpPr>
          <p:cNvPr id="25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2C549D95-4E25-42EF-8247-3C9F53F73970}" type="datetime1">
              <a:rPr lang="de-DE" smtClean="0"/>
              <a:pPr/>
              <a:t>09.04.2019</a:t>
            </a:fld>
            <a:endParaRPr lang="de-DE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7" name="Rechteck 26"/>
          <p:cNvSpPr/>
          <p:nvPr/>
        </p:nvSpPr>
        <p:spPr>
          <a:xfrm>
            <a:off x="6984002" y="814601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416002" y="814601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7848000" y="814601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8280000" y="814601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8712000" y="814601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56" y="1"/>
            <a:ext cx="1976488" cy="7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46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40113" y="2209525"/>
            <a:ext cx="4908507" cy="585905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00AB96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Hier steht der Titel.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40110" y="2795429"/>
            <a:ext cx="6143892" cy="50745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002F5D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wird in verständlichen Satz erklärt, worum es in der PowerPoint-Präsentation gehen wird.</a:t>
            </a:r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6984002" y="814595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7416002" y="814595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7848000" y="814595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8280000" y="814595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8712000" y="814595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56" y="1"/>
            <a:ext cx="1976488" cy="7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96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 userDrawn="1"/>
        </p:nvSpPr>
        <p:spPr>
          <a:xfrm>
            <a:off x="1294086" y="781902"/>
            <a:ext cx="2516039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457200"/>
            <a:r>
              <a:rPr lang="de-DE" sz="2000" smtClean="0">
                <a:solidFill>
                  <a:prstClr val="white"/>
                </a:solidFill>
                <a:latin typeface="Arial"/>
                <a:cs typeface="Arial"/>
              </a:rPr>
              <a:t>Agnda</a:t>
            </a:r>
            <a:endParaRPr lang="de-DE" sz="20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6984002" y="814595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7416002" y="814595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7848000" y="814595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8280000" y="814595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8712000" y="814595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56" y="1"/>
            <a:ext cx="1976488" cy="7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3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703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9752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71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11" y="814597"/>
            <a:ext cx="6173983" cy="3952670"/>
          </a:xfrm>
        </p:spPr>
        <p:txBody>
          <a:bodyPr tIns="0" anchor="t">
            <a:norm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 Aber hier kann auch etwas mehr stehen. Ein Absatz darf hier, auf so einem </a:t>
            </a:r>
            <a:r>
              <a:rPr lang="de-DE" dirty="0" err="1" smtClean="0"/>
              <a:t>textlastigen</a:t>
            </a:r>
            <a:r>
              <a:rPr lang="de-DE" dirty="0" smtClean="0"/>
              <a:t> Slide auch über mehrere Zeilen gehen.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Erklär-Text – auf den Punkt, keine unverständlichen Schachtelsätze. Nur so viel Text wie unbedingt nötig. Aber hier kann auch etwas mehr stehen. Ein Absatz darf hier, auf so einem </a:t>
            </a:r>
            <a:r>
              <a:rPr lang="de-DE" dirty="0" err="1" smtClean="0"/>
              <a:t>textlastigen</a:t>
            </a:r>
            <a:r>
              <a:rPr lang="de-DE" dirty="0" smtClean="0"/>
              <a:t> Slide auch über mehrere Zeilen gehen.</a:t>
            </a:r>
          </a:p>
          <a:p>
            <a:pPr lvl="0"/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09.04.2019</a:t>
            </a:fld>
            <a:endParaRPr lang="de-DE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6984002" y="814596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416002" y="814596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7848000" y="814596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8280000" y="814596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8712000" y="814596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56" y="1"/>
            <a:ext cx="1976488" cy="7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744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,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66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6" y="1495337"/>
            <a:ext cx="6173983" cy="3271929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Kurz kompakte Aufzählung für wichtige Stichpunkte, die gern zweizeilig laufen dürfen</a:t>
            </a:r>
          </a:p>
          <a:p>
            <a:pPr lvl="0"/>
            <a:r>
              <a:rPr lang="de-DE" dirty="0" smtClean="0"/>
              <a:t>Aber nicht müssen</a:t>
            </a:r>
          </a:p>
          <a:p>
            <a:pPr lvl="0"/>
            <a:r>
              <a:rPr lang="de-DE" dirty="0" smtClean="0"/>
              <a:t>Es sollten insgesamt nicht mehr als Stichpunkte auf dieses Slide, sonst wirkt es überladen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457007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09.04.2019</a:t>
            </a:fld>
            <a:endParaRPr lang="de-DE"/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16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6984002" y="814596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7416002" y="814596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7848000" y="814596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8280000" y="814596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712000" y="814596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04" y="123478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943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, Sub, Text +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5" y="2148262"/>
            <a:ext cx="3087469" cy="236675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lang="de-DE" sz="1400" baseline="0" smtClean="0">
                <a:solidFill>
                  <a:srgbClr val="002F5D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Wenn wir eine Grafik erklären, reicht weniger Text.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Zwei oder drei kompakte Absätze reichen auch hier.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66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3544477" y="2148262"/>
            <a:ext cx="3086319" cy="236675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Diagramm.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168305" y="4694238"/>
            <a:ext cx="1462684" cy="347662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latin typeface="Arial"/>
                <a:cs typeface="Arial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dirty="0" smtClean="0"/>
              <a:t>Quelle: Quelle des Diagramms.</a:t>
            </a:r>
            <a:endParaRPr lang="de-DE" dirty="0"/>
          </a:p>
        </p:txBody>
      </p:sp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457007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3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005" y="1335089"/>
            <a:ext cx="6173788" cy="623493"/>
          </a:xfr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2000" baseline="0" smtClean="0">
                <a:effectLst/>
                <a:latin typeface="HelveticaNeue"/>
                <a:ea typeface="+mj-ea"/>
              </a:defRPr>
            </a:lvl1pPr>
            <a:lvl2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de-DE" sz="18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r>
              <a:rPr lang="de-DE" sz="2000" dirty="0" smtClean="0">
                <a:solidFill>
                  <a:srgbClr val="002F5D"/>
                </a:solidFill>
                <a:latin typeface="HelveticaNeue"/>
              </a:rPr>
              <a:t>Hier steht der Untertitel,</a:t>
            </a:r>
            <a:r>
              <a:rPr lang="de-DE" sz="2000" baseline="0" dirty="0" smtClean="0">
                <a:solidFill>
                  <a:srgbClr val="002F5D"/>
                </a:solidFill>
                <a:latin typeface="HelveticaNeue"/>
              </a:rPr>
              <a:t> der den Action-Title erklärt und mehr Kontext hinzufügt – am besten zweizeilig.</a:t>
            </a:r>
            <a:endParaRPr lang="de-DE" sz="2000" dirty="0" smtClean="0">
              <a:solidFill>
                <a:srgbClr val="002F5D"/>
              </a:solidFill>
            </a:endParaRPr>
          </a:p>
        </p:txBody>
      </p:sp>
      <p:sp>
        <p:nvSpPr>
          <p:cNvPr id="25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2C549D95-4E25-42EF-8247-3C9F53F73970}" type="datetime1">
              <a:rPr lang="de-DE" smtClean="0"/>
              <a:pPr/>
              <a:t>09.04.2019</a:t>
            </a:fld>
            <a:endParaRPr lang="de-DE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16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7" name="Rechteck 26"/>
          <p:cNvSpPr/>
          <p:nvPr/>
        </p:nvSpPr>
        <p:spPr>
          <a:xfrm>
            <a:off x="6984002" y="814596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416002" y="814596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7848000" y="814596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8280000" y="814596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8712000" y="814596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56" y="1"/>
            <a:ext cx="1976488" cy="7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197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40113" y="2209530"/>
            <a:ext cx="4908507" cy="585905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00AB96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Hier steht der Titel.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40110" y="2795435"/>
            <a:ext cx="6143892" cy="50745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002F5D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wird in verständlichen Satz erklärt, worum es in der PowerPoint-Präsentation gehen wird.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15" y="1057380"/>
            <a:ext cx="2183269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09.04.2019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6984002" y="814595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416002" y="814595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848000" y="814595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280000" y="814595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8712000" y="814595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4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9214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-1" y="778985"/>
            <a:ext cx="5661773" cy="3582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294087" y="781902"/>
            <a:ext cx="2516039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2000" dirty="0" smtClean="0">
                <a:solidFill>
                  <a:prstClr val="white"/>
                </a:solidFill>
                <a:latin typeface="Arial"/>
                <a:cs typeface="Arial"/>
              </a:rPr>
              <a:t>Agenda</a:t>
            </a:r>
            <a:endParaRPr lang="de-DE" sz="20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94091" y="1345366"/>
            <a:ext cx="3312277" cy="2171713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</a:p>
          <a:p>
            <a:pPr lvl="0"/>
            <a:r>
              <a:rPr lang="de-DE" dirty="0" smtClean="0"/>
              <a:t>Gliederungspunkt</a:t>
            </a:r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032699" y="1318122"/>
            <a:ext cx="629085" cy="217171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1</a:t>
            </a:r>
          </a:p>
          <a:p>
            <a:pPr lvl="0"/>
            <a:r>
              <a:rPr lang="de-DE" dirty="0" smtClean="0"/>
              <a:t>2</a:t>
            </a:r>
          </a:p>
          <a:p>
            <a:pPr lvl="0"/>
            <a:r>
              <a:rPr lang="de-DE" dirty="0" smtClean="0"/>
              <a:t>3</a:t>
            </a:r>
          </a:p>
          <a:p>
            <a:pPr lvl="0"/>
            <a:r>
              <a:rPr lang="de-DE" dirty="0" smtClean="0"/>
              <a:t>4</a:t>
            </a:r>
          </a:p>
          <a:p>
            <a:pPr lvl="0"/>
            <a:r>
              <a:rPr lang="de-DE" dirty="0" smtClean="0"/>
              <a:t>5</a:t>
            </a:r>
          </a:p>
          <a:p>
            <a:pPr lvl="0"/>
            <a:r>
              <a:rPr lang="de-DE" dirty="0" smtClean="0"/>
              <a:t>6</a:t>
            </a:r>
          </a:p>
          <a:p>
            <a:pPr lvl="0"/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6984002" y="814595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416002" y="814595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848000" y="814595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8280000" y="814595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712000" y="814595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4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5017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-1" y="1489344"/>
            <a:ext cx="6184033" cy="6154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500" dirty="0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294090" y="1492264"/>
            <a:ext cx="4154035" cy="6125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3500" dirty="0" smtClean="0">
                <a:solidFill>
                  <a:prstClr val="white"/>
                </a:solidFill>
                <a:latin typeface="Arial"/>
                <a:cs typeface="Arial"/>
              </a:rPr>
              <a:t>1 Kapitelüberschrift</a:t>
            </a:r>
            <a:endParaRPr lang="de-DE" sz="35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984002" y="814595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416002" y="814595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848000" y="814595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8280000" y="814595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8712000" y="814595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4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95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1" y="2263875"/>
            <a:ext cx="6184033" cy="6154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-1" y="1489344"/>
            <a:ext cx="6184033" cy="6154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294086" y="1557962"/>
            <a:ext cx="4428384" cy="132138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spcAft>
                <a:spcPts val="4200"/>
              </a:spcAft>
            </a:pPr>
            <a:r>
              <a:rPr lang="de-DE" sz="3500" dirty="0" smtClean="0">
                <a:solidFill>
                  <a:schemeClr val="bg1"/>
                </a:solidFill>
                <a:latin typeface="Arial"/>
                <a:cs typeface="Arial"/>
              </a:rPr>
              <a:t>2 Kapitelüberschrift</a:t>
            </a:r>
          </a:p>
          <a:p>
            <a:pPr marL="355600" indent="0" algn="l">
              <a:spcAft>
                <a:spcPts val="4200"/>
              </a:spcAft>
            </a:pPr>
            <a:r>
              <a:rPr lang="de-DE" sz="3500" dirty="0" smtClean="0">
                <a:solidFill>
                  <a:schemeClr val="bg1"/>
                </a:solidFill>
                <a:latin typeface="Arial"/>
                <a:cs typeface="Arial"/>
              </a:rPr>
              <a:t>zweizeilig</a:t>
            </a:r>
            <a:endParaRPr lang="de-DE" sz="3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21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8026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-1" y="2263875"/>
            <a:ext cx="6184033" cy="6154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-1" y="1489344"/>
            <a:ext cx="6184033" cy="6154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294086" y="1557962"/>
            <a:ext cx="4428384" cy="132138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spcAft>
                <a:spcPts val="4200"/>
              </a:spcAft>
            </a:pPr>
            <a:r>
              <a:rPr lang="de-DE" sz="3500" dirty="0" smtClean="0">
                <a:solidFill>
                  <a:prstClr val="white"/>
                </a:solidFill>
                <a:latin typeface="Arial"/>
                <a:cs typeface="Arial"/>
              </a:rPr>
              <a:t>2 Kapitelüberschrift</a:t>
            </a:r>
          </a:p>
          <a:p>
            <a:pPr marL="355600">
              <a:spcAft>
                <a:spcPts val="4200"/>
              </a:spcAft>
            </a:pPr>
            <a:r>
              <a:rPr lang="de-DE" sz="3500" dirty="0" smtClean="0">
                <a:solidFill>
                  <a:prstClr val="white"/>
                </a:solidFill>
                <a:latin typeface="Arial"/>
                <a:cs typeface="Arial"/>
              </a:rPr>
              <a:t>zweizeilig</a:t>
            </a:r>
            <a:endParaRPr lang="de-DE" sz="35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984002" y="814595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416002" y="814595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7848000" y="814595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8280000" y="814595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8712000" y="814595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4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397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, Nu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018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baseline="0" smtClean="0">
                <a:solidFill>
                  <a:schemeClr val="accent2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11" y="2143292"/>
            <a:ext cx="6173983" cy="225508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lang="de-DE" sz="1400" baseline="0" smtClean="0">
                <a:solidFill>
                  <a:srgbClr val="002F5D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Am besten nicht mehr als drei kompakte Absätze, damit es übersichtlich und einfach verständlich bleibt.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Weniger ist meist mehr. Deswegen muss hier auch nichts stehen. Manchmal reichen zwei Absätze.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71"/>
            <a:ext cx="793682" cy="274637"/>
          </a:xfrm>
        </p:spPr>
        <p:txBody>
          <a:bodyPr/>
          <a:lstStyle/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005" y="1335089"/>
            <a:ext cx="6173788" cy="623493"/>
          </a:xfr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2000" baseline="0" smtClean="0">
                <a:effectLst/>
                <a:latin typeface="Arial"/>
                <a:ea typeface="+mj-ea"/>
                <a:cs typeface="Arial"/>
              </a:defRPr>
            </a:lvl1pPr>
            <a:lvl2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de-DE" sz="18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r>
              <a:rPr lang="de-DE" sz="2000" dirty="0" smtClean="0">
                <a:solidFill>
                  <a:srgbClr val="002F5D"/>
                </a:solidFill>
                <a:latin typeface="HelveticaNeue"/>
              </a:rPr>
              <a:t>Hier steht der Untertitel,</a:t>
            </a:r>
            <a:r>
              <a:rPr lang="de-DE" sz="2000" baseline="0" dirty="0" smtClean="0">
                <a:solidFill>
                  <a:srgbClr val="002F5D"/>
                </a:solidFill>
                <a:latin typeface="HelveticaNeue"/>
              </a:rPr>
              <a:t> der den Action-Title erklärt und mehr Kontext hinzufügt – am besten zweizeilig.</a:t>
            </a:r>
            <a:endParaRPr lang="de-DE" sz="2000" dirty="0" smtClean="0">
              <a:solidFill>
                <a:srgbClr val="002F5D"/>
              </a:solidFill>
            </a:endParaRPr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fld id="{7637F371-671F-4A61-BA25-AE992D6A4FCD}" type="datetimeFigureOut">
              <a:rPr lang="de-DE" smtClean="0"/>
              <a:pPr/>
              <a:t>09.04.2019</a:t>
            </a:fld>
            <a:endParaRPr lang="de-DE"/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6984002" y="814595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7416002" y="814595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7848000" y="814595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8280000" y="814595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712000" y="814595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4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899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, Text +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16" y="2148268"/>
            <a:ext cx="3087469" cy="236675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lang="de-DE" sz="1400" baseline="0" smtClean="0">
                <a:solidFill>
                  <a:srgbClr val="002F5D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Wenn wir eine Grafik erklären, reicht weniger Text.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Zwei oder drei kompakte Absätze reichen auch hier.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71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3544487" y="2148268"/>
            <a:ext cx="3086319" cy="236675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Diagramm.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168305" y="4694238"/>
            <a:ext cx="1462684" cy="347662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latin typeface="Arial"/>
                <a:cs typeface="Arial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dirty="0" smtClean="0"/>
              <a:t>Quelle: Quelle des Diagramms.</a:t>
            </a:r>
            <a:endParaRPr lang="de-DE" dirty="0"/>
          </a:p>
        </p:txBody>
      </p:sp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457018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3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005" y="1335089"/>
            <a:ext cx="6173788" cy="623493"/>
          </a:xfr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2000" baseline="0" smtClean="0">
                <a:effectLst/>
                <a:latin typeface="HelveticaNeue"/>
                <a:ea typeface="+mj-ea"/>
              </a:defRPr>
            </a:lvl1pPr>
            <a:lvl2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de-DE" sz="18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r>
              <a:rPr lang="de-DE" sz="2000" dirty="0" smtClean="0">
                <a:solidFill>
                  <a:srgbClr val="002F5D"/>
                </a:solidFill>
                <a:latin typeface="HelveticaNeue"/>
              </a:rPr>
              <a:t>Hier steht der Untertitel,</a:t>
            </a:r>
            <a:r>
              <a:rPr lang="de-DE" sz="2000" baseline="0" dirty="0" smtClean="0">
                <a:solidFill>
                  <a:srgbClr val="002F5D"/>
                </a:solidFill>
                <a:latin typeface="HelveticaNeue"/>
              </a:rPr>
              <a:t> der den Action-Title erklärt und mehr Kontext hinzufügt – am besten zweizeilig.</a:t>
            </a:r>
            <a:endParaRPr lang="de-DE" sz="2000" dirty="0" smtClean="0">
              <a:solidFill>
                <a:srgbClr val="002F5D"/>
              </a:solidFill>
            </a:endParaRPr>
          </a:p>
        </p:txBody>
      </p:sp>
      <p:sp>
        <p:nvSpPr>
          <p:cNvPr id="25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09.04.2019</a:t>
            </a:fld>
            <a:endParaRPr lang="de-DE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7" name="Rechteck 26"/>
          <p:cNvSpPr/>
          <p:nvPr/>
        </p:nvSpPr>
        <p:spPr>
          <a:xfrm>
            <a:off x="6984002" y="814595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416002" y="814595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7848000" y="814595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8280000" y="814595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8712000" y="814595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4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4469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, Text + Foto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71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168305" y="4694238"/>
            <a:ext cx="1462684" cy="347662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latin typeface="Arial"/>
                <a:cs typeface="Arial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dirty="0" smtClean="0"/>
              <a:t>Quelle: Quelle des Bildes oder Fotos.</a:t>
            </a:r>
            <a:endParaRPr lang="de-DE" dirty="0"/>
          </a:p>
        </p:txBody>
      </p:sp>
      <p:sp>
        <p:nvSpPr>
          <p:cNvPr id="21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16" y="2148268"/>
            <a:ext cx="3087469" cy="236675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lang="de-DE" sz="1400" baseline="0" smtClean="0">
                <a:solidFill>
                  <a:srgbClr val="002F5D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Wenn wir eine Grafik erklären, reicht weniger Text.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Zwei oder drei kompakte Absätze reichen auch hier.</a:t>
            </a:r>
            <a:endParaRPr lang="de-DE" dirty="0"/>
          </a:p>
        </p:txBody>
      </p:sp>
      <p:sp>
        <p:nvSpPr>
          <p:cNvPr id="22" name="Diagrammplatzhalt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3544487" y="2148268"/>
            <a:ext cx="3086319" cy="236675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Diagramm.</a:t>
            </a:r>
            <a:endParaRPr lang="de-DE" dirty="0"/>
          </a:p>
        </p:txBody>
      </p:sp>
      <p:sp>
        <p:nvSpPr>
          <p:cNvPr id="23" name="Titel 1"/>
          <p:cNvSpPr>
            <a:spLocks noGrp="1"/>
          </p:cNvSpPr>
          <p:nvPr>
            <p:ph type="title" hasCustomPrompt="1"/>
          </p:nvPr>
        </p:nvSpPr>
        <p:spPr>
          <a:xfrm>
            <a:off x="457018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005" y="1335089"/>
            <a:ext cx="6173788" cy="623493"/>
          </a:xfr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2000" baseline="0" smtClean="0">
                <a:effectLst/>
                <a:latin typeface="Arial"/>
                <a:ea typeface="+mj-ea"/>
                <a:cs typeface="Arial"/>
              </a:defRPr>
            </a:lvl1pPr>
            <a:lvl2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de-DE" sz="18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r>
              <a:rPr lang="de-DE" sz="2000" dirty="0" smtClean="0">
                <a:solidFill>
                  <a:srgbClr val="002F5D"/>
                </a:solidFill>
                <a:latin typeface="HelveticaNeue"/>
              </a:rPr>
              <a:t>Hier steht der Untertitel,</a:t>
            </a:r>
            <a:r>
              <a:rPr lang="de-DE" sz="2000" baseline="0" dirty="0" smtClean="0">
                <a:solidFill>
                  <a:srgbClr val="002F5D"/>
                </a:solidFill>
                <a:latin typeface="HelveticaNeue"/>
              </a:rPr>
              <a:t> der den Action-Title erklärt und mehr Kontext hinzufügt – am besten zweizeilig.</a:t>
            </a:r>
            <a:endParaRPr lang="de-DE" sz="2000" dirty="0" smtClean="0">
              <a:solidFill>
                <a:srgbClr val="002F5D"/>
              </a:solidFill>
            </a:endParaRPr>
          </a:p>
        </p:txBody>
      </p:sp>
      <p:sp>
        <p:nvSpPr>
          <p:cNvPr id="27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09.04.2019</a:t>
            </a:fld>
            <a:endParaRPr lang="de-DE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9" name="Rechteck 28"/>
          <p:cNvSpPr/>
          <p:nvPr/>
        </p:nvSpPr>
        <p:spPr>
          <a:xfrm>
            <a:off x="6984002" y="814595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7416002" y="814595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7848000" y="814595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8280000" y="814595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8712000" y="814595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4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5879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71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11" y="814597"/>
            <a:ext cx="6173983" cy="3952670"/>
          </a:xfrm>
        </p:spPr>
        <p:txBody>
          <a:bodyPr tIns="0" anchor="t">
            <a:norm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 Aber hier kann auch etwas mehr stehen. Ein Absatz darf hier, auf so einem </a:t>
            </a:r>
            <a:r>
              <a:rPr lang="de-DE" dirty="0" err="1" smtClean="0"/>
              <a:t>textlastigen</a:t>
            </a:r>
            <a:r>
              <a:rPr lang="de-DE" dirty="0" smtClean="0"/>
              <a:t> Slide auch über mehrere Zeilen gehen.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Erklär-Text – auf den Punkt, keine unverständlichen Schachtelsätze. Nur so viel Text wie unbedingt nötig. Aber hier kann auch etwas mehr stehen. Ein Absatz darf hier, auf so einem </a:t>
            </a:r>
            <a:r>
              <a:rPr lang="de-DE" dirty="0" err="1" smtClean="0"/>
              <a:t>textlastigen</a:t>
            </a:r>
            <a:r>
              <a:rPr lang="de-DE" dirty="0" smtClean="0"/>
              <a:t> Slide auch über mehrere Zeilen gehen.</a:t>
            </a:r>
          </a:p>
          <a:p>
            <a:pPr lvl="0"/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09.04.2019</a:t>
            </a:fld>
            <a:endParaRPr lang="de-DE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6984002" y="814595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416002" y="814595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7848000" y="814595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8280000" y="814595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8712000" y="814595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4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6887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71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11" y="1495337"/>
            <a:ext cx="6173983" cy="3271929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Kurz kompakte Aufzählung für wichtige Stichpunkte, die gern zweizeilig laufen dürfen</a:t>
            </a:r>
          </a:p>
          <a:p>
            <a:pPr lvl="0"/>
            <a:r>
              <a:rPr lang="de-DE" dirty="0" smtClean="0"/>
              <a:t>Aber nicht müssen</a:t>
            </a:r>
          </a:p>
          <a:p>
            <a:pPr lvl="0"/>
            <a:r>
              <a:rPr lang="de-DE" dirty="0" smtClean="0"/>
              <a:t>Es sollten insgesamt nicht mehr als Stichpunkte auf dieses Slide, sonst wirkt es überladen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457018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09.04.2019</a:t>
            </a:fld>
            <a:endParaRPr lang="de-DE"/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6984002" y="814595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7416002" y="814595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7848000" y="814595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8280000" y="814595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712000" y="814595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4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58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Aufzählung nummer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71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11" y="1495337"/>
            <a:ext cx="6173983" cy="3271929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Aufzählungen dürfen, wenn es sinnvoll ist, auch gern nummeriert werden</a:t>
            </a:r>
          </a:p>
          <a:p>
            <a:pPr lvl="0"/>
            <a:r>
              <a:rPr lang="de-DE" dirty="0" smtClean="0"/>
              <a:t>Es sollten insgesamt nicht mehr als drei  Stichpunkte auf dieses Slide, sonst wirkt es überladen</a:t>
            </a:r>
          </a:p>
          <a:p>
            <a:pPr lvl="0"/>
            <a:r>
              <a:rPr lang="de-DE" dirty="0" smtClean="0"/>
              <a:t>Dann lieber auf einem weiteren Slide die Nummerierung fortsetzen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457018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09.04.2019</a:t>
            </a:fld>
            <a:endParaRPr lang="de-DE"/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6984002" y="814595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7416002" y="814595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7848000" y="814595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8280000" y="814595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712000" y="814595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4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9856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/Grafik Voll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71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 hasCustomPrompt="1"/>
          </p:nvPr>
        </p:nvSpPr>
        <p:spPr>
          <a:xfrm>
            <a:off x="457200" y="814601"/>
            <a:ext cx="6173788" cy="2773169"/>
          </a:xfrm>
        </p:spPr>
        <p:txBody>
          <a:bodyPr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Hier ist Platz für ein Bild oder ein Diagramm im Großformat.</a:t>
            </a:r>
            <a:endParaRPr lang="de-DE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168305" y="4694238"/>
            <a:ext cx="1462684" cy="347662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latin typeface="Arial"/>
                <a:cs typeface="Arial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dirty="0" smtClean="0"/>
              <a:t>Quelle: Quelle des Bildes oder Fotos.</a:t>
            </a:r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pPr/>
              <a:t>09.04.2019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6984002" y="814595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416002" y="814595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848000" y="814595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8280000" y="814595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8712000" y="814595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14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14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 userDrawn="1"/>
        </p:nvSpPr>
        <p:spPr>
          <a:xfrm>
            <a:off x="1294087" y="781902"/>
            <a:ext cx="2516039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2000" smtClean="0">
                <a:solidFill>
                  <a:prstClr val="white"/>
                </a:solidFill>
                <a:latin typeface="Arial"/>
                <a:cs typeface="Arial"/>
              </a:rPr>
              <a:t>Agnda</a:t>
            </a:r>
            <a:endParaRPr lang="de-DE" sz="20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24" name="Bild 23" descr="HDE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16" y="181210"/>
            <a:ext cx="1789743" cy="513203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6984002" y="814595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7416002" y="814595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7848000" y="814595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8280000" y="814595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8712000" y="814595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72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 userDrawn="1"/>
        </p:nvSpPr>
        <p:spPr>
          <a:xfrm>
            <a:off x="1294087" y="781902"/>
            <a:ext cx="2516039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2000" smtClean="0">
                <a:solidFill>
                  <a:prstClr val="white"/>
                </a:solidFill>
                <a:latin typeface="Arial"/>
                <a:cs typeface="Arial"/>
              </a:rPr>
              <a:t>Agnda</a:t>
            </a:r>
            <a:endParaRPr lang="de-DE" sz="20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24" name="Bild 23" descr="HDE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16" y="181210"/>
            <a:ext cx="1789743" cy="513203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6984002" y="814595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7416002" y="814595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7848000" y="814595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8280000" y="814595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8712000" y="814595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6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, Nu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019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baseline="0" smtClean="0">
                <a:solidFill>
                  <a:schemeClr val="accent2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11" y="2143293"/>
            <a:ext cx="6173983" cy="225508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lang="de-DE" sz="1400" baseline="0" smtClean="0">
                <a:solidFill>
                  <a:srgbClr val="002F5D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Am besten nicht mehr als drei kompakte Absätze, damit es übersichtlich und einfach verständlich bleibt.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Weniger ist meist mehr. Deswegen muss hier auch nichts stehen. Manchmal reichen zwei Absätze.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71"/>
            <a:ext cx="793682" cy="274637"/>
          </a:xfrm>
        </p:spPr>
        <p:txBody>
          <a:bodyPr/>
          <a:lstStyle/>
          <a:p>
            <a:fld id="{5D1FA1F2-89E3-4399-B471-08A4FD298B8B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005" y="1335092"/>
            <a:ext cx="6173788" cy="623493"/>
          </a:xfr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2000" baseline="0" smtClean="0">
                <a:effectLst/>
                <a:latin typeface="Arial"/>
                <a:ea typeface="+mj-ea"/>
                <a:cs typeface="Arial"/>
              </a:defRPr>
            </a:lvl1pPr>
            <a:lvl2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de-DE" sz="18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r>
              <a:rPr lang="de-DE" sz="2000" dirty="0" smtClean="0">
                <a:solidFill>
                  <a:srgbClr val="002F5D"/>
                </a:solidFill>
                <a:latin typeface="HelveticaNeue"/>
              </a:rPr>
              <a:t>Hier steht der Untertitel,</a:t>
            </a:r>
            <a:r>
              <a:rPr lang="de-DE" sz="2000" baseline="0" dirty="0" smtClean="0">
                <a:solidFill>
                  <a:srgbClr val="002F5D"/>
                </a:solidFill>
                <a:latin typeface="HelveticaNeue"/>
              </a:rPr>
              <a:t> der den Action-Title erklärt und mehr Kontext hinzufügt – am besten zweizeilig.</a:t>
            </a:r>
            <a:endParaRPr lang="de-DE" sz="2000" dirty="0" smtClean="0">
              <a:solidFill>
                <a:srgbClr val="002F5D"/>
              </a:solidFill>
            </a:endParaRPr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fld id="{7637F371-671F-4A61-BA25-AE992D6A4FCD}" type="datetimeFigureOut">
              <a:rPr lang="de-DE" smtClean="0"/>
              <a:t>09.04.2019</a:t>
            </a:fld>
            <a:endParaRPr lang="de-DE"/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21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1866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F371-671F-4A61-BA25-AE992D6A4FCD}" type="datetimeFigureOut">
              <a:rPr lang="de-DE" smtClean="0"/>
              <a:pPr/>
              <a:t>09.04.2019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78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, Text +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18" y="2148271"/>
            <a:ext cx="3087469" cy="236675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lang="de-DE" sz="1400" baseline="0" smtClean="0">
                <a:solidFill>
                  <a:srgbClr val="002F5D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Wenn wir eine Grafik erklären, reicht weniger Text.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Zwei oder drei kompakte Absätze reichen auch hier.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71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3544489" y="2148271"/>
            <a:ext cx="3086319" cy="236675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Diagramm.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168305" y="4694238"/>
            <a:ext cx="1462684" cy="347662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latin typeface="Arial"/>
                <a:cs typeface="Arial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dirty="0" smtClean="0"/>
              <a:t>Quelle: Quelle des Diagramms.</a:t>
            </a:r>
            <a:endParaRPr lang="de-DE" dirty="0"/>
          </a:p>
        </p:txBody>
      </p:sp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457019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3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005" y="1335092"/>
            <a:ext cx="6173788" cy="623493"/>
          </a:xfr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2000" baseline="0" smtClean="0">
                <a:effectLst/>
                <a:latin typeface="HelveticaNeue"/>
                <a:ea typeface="+mj-ea"/>
              </a:defRPr>
            </a:lvl1pPr>
            <a:lvl2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de-DE" sz="18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r>
              <a:rPr lang="de-DE" sz="2000" dirty="0" smtClean="0">
                <a:solidFill>
                  <a:srgbClr val="002F5D"/>
                </a:solidFill>
                <a:latin typeface="HelveticaNeue"/>
              </a:rPr>
              <a:t>Hier steht der Untertitel,</a:t>
            </a:r>
            <a:r>
              <a:rPr lang="de-DE" sz="2000" baseline="0" dirty="0" smtClean="0">
                <a:solidFill>
                  <a:srgbClr val="002F5D"/>
                </a:solidFill>
                <a:latin typeface="HelveticaNeue"/>
              </a:rPr>
              <a:t> der den Action-Title erklärt und mehr Kontext hinzufügt – am besten zweizeilig.</a:t>
            </a:r>
            <a:endParaRPr lang="de-DE" sz="2000" dirty="0" smtClean="0">
              <a:solidFill>
                <a:srgbClr val="002F5D"/>
              </a:solidFill>
            </a:endParaRPr>
          </a:p>
        </p:txBody>
      </p:sp>
      <p:sp>
        <p:nvSpPr>
          <p:cNvPr id="25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t>09.04.2019</a:t>
            </a:fld>
            <a:endParaRPr lang="de-DE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7" name="Rechteck 26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21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78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, Text + Foto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71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168305" y="4694238"/>
            <a:ext cx="1462684" cy="347662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latin typeface="Arial"/>
                <a:cs typeface="Arial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dirty="0" smtClean="0"/>
              <a:t>Quelle: Quelle des Bildes oder Fotos.</a:t>
            </a:r>
            <a:endParaRPr lang="de-DE" dirty="0"/>
          </a:p>
        </p:txBody>
      </p:sp>
      <p:sp>
        <p:nvSpPr>
          <p:cNvPr id="21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18" y="2148271"/>
            <a:ext cx="3087469" cy="236675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lang="de-DE" sz="1400" baseline="0" smtClean="0">
                <a:solidFill>
                  <a:srgbClr val="002F5D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Wenn wir eine Grafik erklären, reicht weniger Text.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Zwei oder drei kompakte Absätze reichen auch hier.</a:t>
            </a:r>
            <a:endParaRPr lang="de-DE" dirty="0"/>
          </a:p>
        </p:txBody>
      </p:sp>
      <p:sp>
        <p:nvSpPr>
          <p:cNvPr id="22" name="Diagrammplatzhalt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3544489" y="2148271"/>
            <a:ext cx="3086319" cy="236675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Diagramm.</a:t>
            </a:r>
            <a:endParaRPr lang="de-DE" dirty="0"/>
          </a:p>
        </p:txBody>
      </p:sp>
      <p:sp>
        <p:nvSpPr>
          <p:cNvPr id="23" name="Titel 1"/>
          <p:cNvSpPr>
            <a:spLocks noGrp="1"/>
          </p:cNvSpPr>
          <p:nvPr>
            <p:ph type="title" hasCustomPrompt="1"/>
          </p:nvPr>
        </p:nvSpPr>
        <p:spPr>
          <a:xfrm>
            <a:off x="457019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005" y="1335092"/>
            <a:ext cx="6173788" cy="623493"/>
          </a:xfr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2000" baseline="0" smtClean="0">
                <a:effectLst/>
                <a:latin typeface="Arial"/>
                <a:ea typeface="+mj-ea"/>
                <a:cs typeface="Arial"/>
              </a:defRPr>
            </a:lvl1pPr>
            <a:lvl2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de-DE" sz="18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de-DE" sz="18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r>
              <a:rPr lang="de-DE" sz="2000" dirty="0" smtClean="0">
                <a:solidFill>
                  <a:srgbClr val="002F5D"/>
                </a:solidFill>
                <a:latin typeface="HelveticaNeue"/>
              </a:rPr>
              <a:t>Hier steht der Untertitel,</a:t>
            </a:r>
            <a:r>
              <a:rPr lang="de-DE" sz="2000" baseline="0" dirty="0" smtClean="0">
                <a:solidFill>
                  <a:srgbClr val="002F5D"/>
                </a:solidFill>
                <a:latin typeface="HelveticaNeue"/>
              </a:rPr>
              <a:t> der den Action-Title erklärt und mehr Kontext hinzufügt – am besten zweizeilig.</a:t>
            </a:r>
            <a:endParaRPr lang="de-DE" sz="2000" dirty="0" smtClean="0">
              <a:solidFill>
                <a:srgbClr val="002F5D"/>
              </a:solidFill>
            </a:endParaRPr>
          </a:p>
        </p:txBody>
      </p:sp>
      <p:sp>
        <p:nvSpPr>
          <p:cNvPr id="27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t>09.04.2019</a:t>
            </a:fld>
            <a:endParaRPr lang="de-DE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9" name="Rechteck 28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21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74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71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11" y="814597"/>
            <a:ext cx="6173983" cy="3952670"/>
          </a:xfrm>
        </p:spPr>
        <p:txBody>
          <a:bodyPr tIns="0" anchor="t">
            <a:norm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Erklär-Text – auf den Punkt, keine unverständlichen Schachtelsätze. Nur so viel Text wie unbedingt nötig. Aber hier kann auch etwas mehr stehen. Ein Absatz darf hier, auf so einem </a:t>
            </a:r>
            <a:r>
              <a:rPr lang="de-DE" dirty="0" err="1" smtClean="0"/>
              <a:t>textlastigen</a:t>
            </a:r>
            <a:r>
              <a:rPr lang="de-DE" dirty="0" smtClean="0"/>
              <a:t> Slide auch über mehrere Zeilen gehen.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Erklär-Text – auf den Punkt, keine unverständlichen Schachtelsätze. Nur so viel Text wie unbedingt nötig. Aber hier kann auch etwas mehr stehen. Ein Absatz darf hier, auf so einem </a:t>
            </a:r>
            <a:r>
              <a:rPr lang="de-DE" dirty="0" err="1" smtClean="0"/>
              <a:t>textlastigen</a:t>
            </a:r>
            <a:r>
              <a:rPr lang="de-DE" dirty="0" smtClean="0"/>
              <a:t> Slide auch über mehrere Zeilen gehen.</a:t>
            </a:r>
          </a:p>
          <a:p>
            <a:pPr lvl="0"/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t>09.04.2019</a:t>
            </a:fld>
            <a:endParaRPr lang="de-DE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21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41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2668" y="4767271"/>
            <a:ext cx="793682" cy="274637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D1FA1F2-89E3-4399-B471-08A4FD298B8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11" y="1495342"/>
            <a:ext cx="6173983" cy="3271929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Kurz kompakte Aufzählung für wichtige Stichpunkte, die gern zweizeilig laufen dürfen</a:t>
            </a:r>
          </a:p>
          <a:p>
            <a:pPr lvl="0"/>
            <a:r>
              <a:rPr lang="de-DE" dirty="0" smtClean="0"/>
              <a:t>Aber nicht müssen</a:t>
            </a:r>
          </a:p>
          <a:p>
            <a:pPr lvl="0"/>
            <a:r>
              <a:rPr lang="de-DE" dirty="0" smtClean="0"/>
              <a:t>Es sollten insgesamt nicht mehr als Stichpunkte auf dieses Slide, sonst wirkt es überladen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457019" y="814595"/>
            <a:ext cx="6173983" cy="505836"/>
          </a:xfrm>
        </p:spPr>
        <p:txBody>
          <a:bodyPr lIns="0" tIns="0" rIns="0" bIns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de-DE" sz="3000" dirty="0" smtClean="0">
                <a:solidFill>
                  <a:srgbClr val="00A893"/>
                </a:solidFill>
                <a:effectLst/>
                <a:latin typeface="Arial"/>
                <a:cs typeface="Arial"/>
              </a:rPr>
              <a:t>Action-Title mit klarer Aussage.</a:t>
            </a:r>
            <a:endParaRPr lang="de-DE" dirty="0"/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10"/>
          </p:nvPr>
        </p:nvSpPr>
        <p:spPr>
          <a:xfrm>
            <a:off x="6984003" y="1236142"/>
            <a:ext cx="2159998" cy="197892"/>
          </a:xfrm>
        </p:spPr>
        <p:txBody>
          <a:bodyPr lIns="0" tIns="0" rIns="0" bIns="0"/>
          <a:lstStyle>
            <a:lvl1pPr>
              <a:defRPr sz="800">
                <a:solidFill>
                  <a:srgbClr val="002F5D"/>
                </a:solidFill>
                <a:latin typeface="Arial"/>
                <a:cs typeface="Arial"/>
              </a:defRPr>
            </a:lvl1pPr>
          </a:lstStyle>
          <a:p>
            <a:fld id="{7637F371-671F-4A61-BA25-AE992D6A4FCD}" type="datetimeFigureOut">
              <a:rPr lang="de-DE" smtClean="0"/>
              <a:t>09.04.2019</a:t>
            </a:fld>
            <a:endParaRPr lang="de-DE"/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983422" y="1050132"/>
            <a:ext cx="2160587" cy="17859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100" b="1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Titelthema kurz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6984002" y="814600"/>
            <a:ext cx="432000" cy="1065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7416002" y="814600"/>
            <a:ext cx="432000" cy="106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7848000" y="814600"/>
            <a:ext cx="432000" cy="1065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8280000" y="814600"/>
            <a:ext cx="432000" cy="1065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8712000" y="814600"/>
            <a:ext cx="432000" cy="1065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21" y="123479"/>
            <a:ext cx="17859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88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6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7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fld id="{7637F371-671F-4A61-BA25-AE992D6A4FCD}" type="datetimeFigureOut">
              <a:rPr lang="de-DE" smtClean="0"/>
              <a:t>09.04.2019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71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7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fld id="{5D1FA1F2-89E3-4399-B471-08A4FD298B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02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2F5D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F5D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F5D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F5D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F5D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fld id="{7637F371-671F-4A61-BA25-AE992D6A4FCD}" type="datetimeFigureOut">
              <a:rPr lang="de-DE" smtClean="0"/>
              <a:pPr/>
              <a:t>09.04.2019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05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2F5D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F5D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F5D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F5D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F5D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pPr defTabSz="457200"/>
            <a:fld id="{9FF641A6-DE64-49AF-95E5-7E08DFFA71F8}" type="datetime1">
              <a:rPr lang="de-DE" smtClean="0"/>
              <a:pPr defTabSz="457200"/>
              <a:t>09.04.2019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pPr defTabSz="45720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pPr defTabSz="457200"/>
            <a:fld id="{867A2CC5-A56E-2743-A77A-87414AF994EC}" type="slidenum">
              <a:rPr lang="de-DE" smtClean="0"/>
              <a:pPr defTabSz="45720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85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3" r:id="rId5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2F5D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F5D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F5D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F5D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F5D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pPr defTabSz="457200"/>
            <a:fld id="{9FF641A6-DE64-49AF-95E5-7E08DFFA71F8}" type="datetime1">
              <a:rPr lang="de-DE" smtClean="0"/>
              <a:pPr defTabSz="457200"/>
              <a:t>09.04.2019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pPr defTabSz="45720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pPr defTabSz="457200"/>
            <a:fld id="{867A2CC5-A56E-2743-A77A-87414AF994EC}" type="slidenum">
              <a:rPr lang="de-DE" smtClean="0"/>
              <a:pPr defTabSz="45720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15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2F5D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F5D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F5D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F5D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F5D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8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7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fld id="{7637F371-671F-4A61-BA25-AE992D6A4FCD}" type="datetimeFigureOut">
              <a:rPr lang="de-DE" smtClean="0"/>
              <a:pPr/>
              <a:t>09.04.2019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71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7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2F5D"/>
                </a:solidFill>
                <a:latin typeface="Helvetica Neue"/>
                <a:cs typeface="Helvetica Neue"/>
              </a:defRPr>
            </a:lvl1pPr>
          </a:lstStyle>
          <a:p>
            <a:fld id="{5D1FA1F2-89E3-4399-B471-08A4FD298B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87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2F5D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F5D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F5D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F5D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F5D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nzelhandel.de/ecommercekaufmann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q8BMb0dpGxE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0.png"/><Relationship Id="rId4" Type="http://schemas.openxmlformats.org/officeDocument/2006/relationships/hyperlink" Target="https://www.einzelhandel.de/online-monitor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inzelhandel.de/ecommercekaufmann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94781" y="1635646"/>
            <a:ext cx="6175548" cy="1224136"/>
          </a:xfrm>
        </p:spPr>
        <p:txBody>
          <a:bodyPr>
            <a:noAutofit/>
          </a:bodyPr>
          <a:lstStyle/>
          <a:p>
            <a:r>
              <a:rPr lang="de-DE" sz="2800" b="1" dirty="0" smtClean="0">
                <a:solidFill>
                  <a:srgbClr val="002F5D"/>
                </a:solidFill>
              </a:rPr>
              <a:t>Kaufmann </a:t>
            </a:r>
            <a:r>
              <a:rPr lang="de-DE" sz="2800" b="1" dirty="0">
                <a:solidFill>
                  <a:srgbClr val="002F5D"/>
                </a:solidFill>
              </a:rPr>
              <a:t>im E-Commerce: </a:t>
            </a:r>
            <a:r>
              <a:rPr lang="de-DE" sz="2800" b="1" dirty="0" smtClean="0">
                <a:solidFill>
                  <a:srgbClr val="002F5D"/>
                </a:solidFill>
              </a:rPr>
              <a:t/>
            </a:r>
            <a:br>
              <a:rPr lang="de-DE" sz="2800" b="1" dirty="0" smtClean="0">
                <a:solidFill>
                  <a:srgbClr val="002F5D"/>
                </a:solidFill>
              </a:rPr>
            </a:br>
            <a:r>
              <a:rPr lang="de-DE" sz="2800" b="1" dirty="0" smtClean="0">
                <a:solidFill>
                  <a:srgbClr val="002F5D"/>
                </a:solidFill>
              </a:rPr>
              <a:t>Best </a:t>
            </a:r>
            <a:r>
              <a:rPr lang="de-DE" sz="2800" b="1" dirty="0">
                <a:solidFill>
                  <a:srgbClr val="002F5D"/>
                </a:solidFill>
              </a:rPr>
              <a:t>Practice und Hemmnisse –</a:t>
            </a:r>
            <a:br>
              <a:rPr lang="de-DE" sz="2800" b="1" dirty="0">
                <a:solidFill>
                  <a:srgbClr val="002F5D"/>
                </a:solidFill>
              </a:rPr>
            </a:br>
            <a:r>
              <a:rPr lang="de-DE" sz="2800" b="1" dirty="0"/>
              <a:t>Was benötigt ein neuer Ausbildungsberuf auf dem Weg zum </a:t>
            </a:r>
            <a:r>
              <a:rPr lang="de-DE" sz="2800" b="1" dirty="0" smtClean="0"/>
              <a:t>Erfolg?</a:t>
            </a:r>
            <a:endParaRPr lang="de-DE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868144" y="4155926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400" b="1" dirty="0">
                <a:solidFill>
                  <a:srgbClr val="00A893"/>
                </a:solidFill>
                <a:latin typeface="Arial"/>
                <a:ea typeface="Calibri"/>
                <a:cs typeface="Times New Roman"/>
              </a:rPr>
              <a:t>Katharina Weinert</a:t>
            </a:r>
            <a:endParaRPr lang="de-DE" sz="1400" dirty="0">
              <a:solidFill>
                <a:srgbClr val="00A893"/>
              </a:solidFill>
              <a:ea typeface="Calibri"/>
              <a:cs typeface="Times New Roman"/>
            </a:endParaRPr>
          </a:p>
          <a:p>
            <a:pPr lvl="0"/>
            <a:r>
              <a:rPr lang="de-DE" sz="14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Abteilungsleiterin</a:t>
            </a:r>
            <a:endParaRPr lang="de-DE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de-DE" sz="14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Bildungspolitik und </a:t>
            </a:r>
            <a:r>
              <a:rPr lang="de-DE" sz="1400" dirty="0" smtClean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Berufsbildung</a:t>
            </a:r>
            <a:endParaRPr lang="de-DE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Logo E Commerce Kf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3518"/>
            <a:ext cx="1944216" cy="416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694781" y="344422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002F5D"/>
                </a:solidFill>
                <a:latin typeface="Arial"/>
                <a:cs typeface="Arial"/>
              </a:rPr>
              <a:t>Wir Ausbilder am 9. </a:t>
            </a:r>
            <a:r>
              <a:rPr lang="de-DE" sz="2000" b="1" dirty="0">
                <a:solidFill>
                  <a:srgbClr val="002F5D"/>
                </a:solidFill>
                <a:latin typeface="Arial"/>
                <a:cs typeface="Arial"/>
              </a:rPr>
              <a:t>April </a:t>
            </a:r>
            <a:r>
              <a:rPr lang="de-DE" sz="2000" b="1" dirty="0" smtClean="0">
                <a:solidFill>
                  <a:srgbClr val="002F5D"/>
                </a:solidFill>
                <a:latin typeface="Arial"/>
                <a:cs typeface="Arial"/>
              </a:rPr>
              <a:t>2019 </a:t>
            </a:r>
          </a:p>
          <a:p>
            <a:r>
              <a:rPr lang="de-DE" sz="2000" b="1" dirty="0" smtClean="0">
                <a:solidFill>
                  <a:srgbClr val="002F5D"/>
                </a:solidFill>
                <a:latin typeface="Arial"/>
                <a:cs typeface="Arial"/>
              </a:rPr>
              <a:t>bei Transgourmet in Riedstadt</a:t>
            </a:r>
          </a:p>
        </p:txBody>
      </p:sp>
    </p:spTree>
    <p:extLst>
      <p:ext uri="{BB962C8B-B14F-4D97-AF65-F5344CB8AC3E}">
        <p14:creationId xmlns:p14="http://schemas.microsoft.com/office/powerpoint/2010/main" val="10048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5536" y="1347617"/>
            <a:ext cx="7416824" cy="3456384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00A893"/>
                </a:solidFill>
              </a:rPr>
              <a:t>E-Commerce</a:t>
            </a:r>
            <a:r>
              <a:rPr lang="de-DE" sz="1700" dirty="0" smtClean="0"/>
              <a:t> </a:t>
            </a:r>
            <a:r>
              <a:rPr lang="de-DE" sz="1700" dirty="0"/>
              <a:t>ist mittlerweile ein </a:t>
            </a:r>
            <a:r>
              <a:rPr lang="de-DE" sz="1700" b="1" dirty="0">
                <a:solidFill>
                  <a:srgbClr val="00A893"/>
                </a:solidFill>
              </a:rPr>
              <a:t>etablierter Vertriebsweg</a:t>
            </a:r>
            <a:r>
              <a:rPr lang="de-DE" sz="1700" dirty="0"/>
              <a:t>.  </a:t>
            </a:r>
            <a:r>
              <a:rPr lang="de-DE" sz="1700" dirty="0" smtClean="0"/>
              <a:t>Allein </a:t>
            </a:r>
            <a:r>
              <a:rPr lang="de-DE" sz="1700" dirty="0"/>
              <a:t>im Handel sind </a:t>
            </a:r>
            <a:r>
              <a:rPr lang="de-DE" sz="1700" b="1" dirty="0">
                <a:solidFill>
                  <a:srgbClr val="00A893"/>
                </a:solidFill>
              </a:rPr>
              <a:t>mindestens ein Drittel der Unternehmen </a:t>
            </a:r>
            <a:r>
              <a:rPr lang="de-DE" sz="1700" dirty="0"/>
              <a:t>inzwischen nicht nur im stationären Handel, sondern auch im Online-Handel tätig.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00A893"/>
                </a:solidFill>
              </a:rPr>
              <a:t>Tätigkeitsfelder</a:t>
            </a:r>
            <a:r>
              <a:rPr lang="de-DE" sz="1700" dirty="0" smtClean="0"/>
              <a:t> müssen sich dem stetig wachsenden E-Commerce </a:t>
            </a:r>
            <a:r>
              <a:rPr lang="de-DE" sz="1700" b="1" dirty="0" smtClean="0">
                <a:solidFill>
                  <a:srgbClr val="00A893"/>
                </a:solidFill>
              </a:rPr>
              <a:t>anpassen</a:t>
            </a:r>
            <a:r>
              <a:rPr lang="de-DE" sz="1700" dirty="0" smtClean="0"/>
              <a:t>. Die </a:t>
            </a:r>
            <a:r>
              <a:rPr lang="de-DE" sz="1700" dirty="0"/>
              <a:t>Expansion des </a:t>
            </a:r>
            <a:r>
              <a:rPr lang="de-DE" sz="1700" dirty="0" smtClean="0"/>
              <a:t>E-Commerce erfordert die </a:t>
            </a:r>
            <a:r>
              <a:rPr lang="de-DE" sz="1700" b="1" dirty="0" smtClean="0">
                <a:solidFill>
                  <a:srgbClr val="00A893"/>
                </a:solidFill>
              </a:rPr>
              <a:t>passgenaue </a:t>
            </a:r>
            <a:r>
              <a:rPr lang="de-DE" sz="1700" b="1" dirty="0">
                <a:solidFill>
                  <a:srgbClr val="00A893"/>
                </a:solidFill>
              </a:rPr>
              <a:t>und bedarfsorientierte Weiterentwicklung</a:t>
            </a:r>
            <a:r>
              <a:rPr lang="de-DE" sz="1700" b="1" u="sng" dirty="0">
                <a:solidFill>
                  <a:srgbClr val="00A893"/>
                </a:solidFill>
              </a:rPr>
              <a:t> </a:t>
            </a:r>
            <a:r>
              <a:rPr lang="de-DE" sz="1700" dirty="0"/>
              <a:t>der Ausbildungsberufe</a:t>
            </a:r>
            <a:r>
              <a:rPr lang="de-DE" sz="1700" dirty="0" smtClean="0"/>
              <a:t>.</a:t>
            </a:r>
            <a:r>
              <a:rPr lang="de-DE" sz="1700" dirty="0"/>
              <a:t> </a:t>
            </a:r>
            <a:endParaRPr lang="de-DE" sz="1700" dirty="0" smtClean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700" dirty="0" smtClean="0"/>
              <a:t>Seit </a:t>
            </a:r>
            <a:r>
              <a:rPr lang="de-DE" sz="1700" dirty="0"/>
              <a:t>August 2017 kann im </a:t>
            </a:r>
            <a:r>
              <a:rPr lang="de-DE" sz="1700" dirty="0" smtClean="0"/>
              <a:t>dritten </a:t>
            </a:r>
            <a:r>
              <a:rPr lang="de-DE" sz="1700" dirty="0"/>
              <a:t>Ausbildungsjahr bei den </a:t>
            </a:r>
            <a:r>
              <a:rPr lang="de-DE" sz="1700" b="1" dirty="0">
                <a:solidFill>
                  <a:srgbClr val="00A893"/>
                </a:solidFill>
              </a:rPr>
              <a:t>Kaufleuten im Einzelhandel die Wahlqualifikation </a:t>
            </a:r>
            <a:r>
              <a:rPr lang="de-DE" sz="1700" b="1" dirty="0" smtClean="0">
                <a:solidFill>
                  <a:srgbClr val="00A893"/>
                </a:solidFill>
              </a:rPr>
              <a:t>„Online-Handel“ </a:t>
            </a:r>
            <a:r>
              <a:rPr lang="de-DE" sz="1700" dirty="0"/>
              <a:t>ausgewählt </a:t>
            </a:r>
            <a:r>
              <a:rPr lang="de-DE" sz="1700" dirty="0" smtClean="0"/>
              <a:t>werden.</a:t>
            </a:r>
            <a:endParaRPr lang="de-DE" sz="17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411510"/>
            <a:ext cx="6192688" cy="720080"/>
          </a:xfrm>
        </p:spPr>
        <p:txBody>
          <a:bodyPr>
            <a:noAutofit/>
          </a:bodyPr>
          <a:lstStyle/>
          <a:p>
            <a:r>
              <a:rPr lang="de-DE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Einführung: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Was waren die Gründe für die Schaffung eines neuen Ausbildungsberufs?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1947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23528" y="1419624"/>
            <a:ext cx="8136904" cy="3600400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700" dirty="0" smtClean="0"/>
              <a:t>Die </a:t>
            </a:r>
            <a:r>
              <a:rPr lang="de-DE" sz="1700" b="1" dirty="0" smtClean="0">
                <a:solidFill>
                  <a:schemeClr val="accent2"/>
                </a:solidFill>
              </a:rPr>
              <a:t>verfügbaren Ausbildungsberufe waren und sind nicht passgenau </a:t>
            </a:r>
            <a:r>
              <a:rPr lang="de-DE" sz="1700" dirty="0" smtClean="0"/>
              <a:t>für alle Anforderungen im E-Commerce.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700" dirty="0" smtClean="0"/>
              <a:t>Durch E-Commerce entstehen </a:t>
            </a:r>
            <a:r>
              <a:rPr lang="de-DE" sz="1700" b="1" dirty="0" smtClean="0">
                <a:solidFill>
                  <a:schemeClr val="accent2"/>
                </a:solidFill>
              </a:rPr>
              <a:t>neue Tätigkeitsfelder</a:t>
            </a:r>
            <a:r>
              <a:rPr lang="de-DE" sz="1700" dirty="0" smtClean="0"/>
              <a:t>, wertschöpfungsüberschreitende Prozesse und Geschäftsmodelle mit eigenen Arbeitsweisen und Vorgängen.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700" dirty="0"/>
              <a:t>B</a:t>
            </a:r>
            <a:r>
              <a:rPr lang="de-DE" sz="1700" dirty="0" smtClean="0"/>
              <a:t>is jetzt wurden nur </a:t>
            </a:r>
            <a:r>
              <a:rPr lang="de-DE" sz="1700" b="1" dirty="0" smtClean="0">
                <a:solidFill>
                  <a:schemeClr val="accent2"/>
                </a:solidFill>
              </a:rPr>
              <a:t>hochschulisch </a:t>
            </a:r>
            <a:r>
              <a:rPr lang="de-DE" sz="1700" b="1" dirty="0">
                <a:solidFill>
                  <a:schemeClr val="accent2"/>
                </a:solidFill>
              </a:rPr>
              <a:t>Qualifizierte oder Quereinsteiger</a:t>
            </a:r>
            <a:r>
              <a:rPr lang="de-DE" sz="1700" dirty="0"/>
              <a:t> </a:t>
            </a:r>
            <a:r>
              <a:rPr lang="de-DE" sz="1700" dirty="0" smtClean="0"/>
              <a:t>eingesetzt.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700" dirty="0" smtClean="0"/>
              <a:t>Die Händler wünschen sich einen Beruf, in dem der </a:t>
            </a:r>
            <a:r>
              <a:rPr lang="de-DE" sz="1700" b="1" dirty="0" smtClean="0">
                <a:solidFill>
                  <a:srgbClr val="00A893"/>
                </a:solidFill>
              </a:rPr>
              <a:t>Nachwuchs systematisch und qualifiziert auf eine Karriere im Online-Handel </a:t>
            </a:r>
            <a:r>
              <a:rPr lang="de-DE" sz="1700" dirty="0" smtClean="0"/>
              <a:t>vorbereitet wird.</a:t>
            </a:r>
            <a:endParaRPr lang="de-DE" sz="17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7" y="411510"/>
            <a:ext cx="6173983" cy="648072"/>
          </a:xfrm>
        </p:spPr>
        <p:txBody>
          <a:bodyPr>
            <a:noAutofit/>
          </a:bodyPr>
          <a:lstStyle/>
          <a:p>
            <a:pPr>
              <a:tabLst>
                <a:tab pos="1793875" algn="l"/>
              </a:tabLst>
            </a:pPr>
            <a:r>
              <a:rPr lang="de-DE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Einführung: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Was waren die Gründe für die Schaffung eines neuen Ausbildungsberufs?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51530" y="987574"/>
            <a:ext cx="8568943" cy="396044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schemeClr val="accent2"/>
                </a:solidFill>
              </a:rPr>
              <a:t>Anfang Mai 2015</a:t>
            </a:r>
            <a:r>
              <a:rPr lang="de-DE" sz="1400" dirty="0" smtClean="0">
                <a:solidFill>
                  <a:schemeClr val="tx2"/>
                </a:solidFill>
              </a:rPr>
              <a:t>: Veröffentlichung HDE-Konzept im Anschluss folgten Gespräche mit andere Branchen/Gewerkschaften 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schemeClr val="accent2"/>
                </a:solidFill>
              </a:rPr>
              <a:t>Mai 2016</a:t>
            </a:r>
            <a:r>
              <a:rPr lang="de-DE" sz="1400" dirty="0" smtClean="0">
                <a:solidFill>
                  <a:schemeClr val="tx2"/>
                </a:solidFill>
              </a:rPr>
              <a:t>: Antragstellung; </a:t>
            </a:r>
            <a:r>
              <a:rPr lang="de-DE" sz="1400" b="1" dirty="0" smtClean="0">
                <a:solidFill>
                  <a:schemeClr val="accent2"/>
                </a:solidFill>
              </a:rPr>
              <a:t>24. August 2016</a:t>
            </a:r>
            <a:r>
              <a:rPr lang="de-DE" sz="1400" dirty="0" smtClean="0">
                <a:solidFill>
                  <a:schemeClr val="tx2"/>
                </a:solidFill>
              </a:rPr>
              <a:t>: Antragsgespräch beim </a:t>
            </a:r>
            <a:r>
              <a:rPr lang="de-DE" sz="1400" dirty="0" err="1" smtClean="0">
                <a:solidFill>
                  <a:schemeClr val="tx2"/>
                </a:solidFill>
              </a:rPr>
              <a:t>BMWi</a:t>
            </a:r>
            <a:r>
              <a:rPr lang="de-DE" sz="1400" dirty="0" smtClean="0">
                <a:solidFill>
                  <a:schemeClr val="tx2"/>
                </a:solidFill>
              </a:rPr>
              <a:t>, in dem die Eckwerte für das Verfahren zur Ordnung dieses neuen Ausbildungsberufs festgelegt wurden; </a:t>
            </a:r>
            <a:r>
              <a:rPr lang="de-DE" sz="1400" b="1" dirty="0" smtClean="0">
                <a:solidFill>
                  <a:schemeClr val="accent2"/>
                </a:solidFill>
              </a:rPr>
              <a:t>November 2016: </a:t>
            </a:r>
            <a:r>
              <a:rPr lang="de-DE" sz="1400" dirty="0" smtClean="0">
                <a:solidFill>
                  <a:schemeClr val="tx2"/>
                </a:solidFill>
              </a:rPr>
              <a:t>Start Sachverständigenverfahren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400" dirty="0" smtClean="0">
                <a:solidFill>
                  <a:schemeClr val="tx2"/>
                </a:solidFill>
              </a:rPr>
              <a:t>Erarbeitung von Ausbildungsverordnung, Ausbildungsrahmenplan und Rahmenlehrplan bis </a:t>
            </a:r>
            <a:r>
              <a:rPr lang="de-DE" sz="1400" b="1" dirty="0" smtClean="0">
                <a:solidFill>
                  <a:schemeClr val="accent2"/>
                </a:solidFill>
              </a:rPr>
              <a:t>Mai/Juli 2017</a:t>
            </a:r>
            <a:r>
              <a:rPr lang="de-DE" sz="1400" dirty="0" smtClean="0">
                <a:solidFill>
                  <a:schemeClr val="tx2"/>
                </a:solidFill>
              </a:rPr>
              <a:t> durch die Sachverständigen des Bundes sowie der Länder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400" dirty="0" smtClean="0"/>
              <a:t>Erste gemeinsame Sitzung </a:t>
            </a:r>
            <a:r>
              <a:rPr lang="de-DE" sz="1400" b="1" dirty="0" smtClean="0">
                <a:solidFill>
                  <a:schemeClr val="accent2"/>
                </a:solidFill>
              </a:rPr>
              <a:t>25. August 2017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400" dirty="0" smtClean="0"/>
              <a:t>Beschluss Ständiger Unterausschuss des BIBB </a:t>
            </a:r>
            <a:r>
              <a:rPr lang="de-DE" sz="1400" b="1" dirty="0" smtClean="0">
                <a:solidFill>
                  <a:srgbClr val="00A893"/>
                </a:solidFill>
              </a:rPr>
              <a:t>(</a:t>
            </a:r>
            <a:r>
              <a:rPr lang="de-DE" sz="1400" b="1" dirty="0" smtClean="0">
                <a:solidFill>
                  <a:schemeClr val="accent2"/>
                </a:solidFill>
              </a:rPr>
              <a:t>19. September 2017)</a:t>
            </a:r>
            <a:r>
              <a:rPr lang="de-DE" sz="1400" dirty="0" smtClean="0"/>
              <a:t> und Beschluss Hauptausschuss des BIBB </a:t>
            </a:r>
            <a:r>
              <a:rPr lang="de-DE" sz="1400" b="1" dirty="0" smtClean="0">
                <a:solidFill>
                  <a:schemeClr val="accent2"/>
                </a:solidFill>
              </a:rPr>
              <a:t>(04. Oktober 2017)</a:t>
            </a:r>
            <a:r>
              <a:rPr lang="de-DE" sz="1400" dirty="0" smtClean="0"/>
              <a:t> 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400" dirty="0" smtClean="0">
                <a:ea typeface="Calibri"/>
              </a:rPr>
              <a:t>Freigabe </a:t>
            </a:r>
            <a:r>
              <a:rPr lang="de-DE" sz="1400" dirty="0">
                <a:ea typeface="Calibri"/>
              </a:rPr>
              <a:t>durch </a:t>
            </a:r>
            <a:r>
              <a:rPr lang="de-DE" sz="1400" dirty="0" smtClean="0">
                <a:ea typeface="Calibri"/>
              </a:rPr>
              <a:t>den Ausschuss </a:t>
            </a:r>
            <a:r>
              <a:rPr lang="de-DE" sz="1400" dirty="0">
                <a:ea typeface="Calibri"/>
              </a:rPr>
              <a:t>Berufliche Bildung der </a:t>
            </a:r>
            <a:r>
              <a:rPr lang="de-DE" sz="1400" dirty="0" smtClean="0">
                <a:ea typeface="Calibri"/>
              </a:rPr>
              <a:t>KMK </a:t>
            </a:r>
            <a:endParaRPr lang="de-DE" sz="1400" dirty="0">
              <a:ea typeface="Calibri"/>
            </a:endParaRPr>
          </a:p>
          <a:p>
            <a:pPr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400" dirty="0" smtClean="0">
                <a:ea typeface="Calibri"/>
              </a:rPr>
              <a:t>Befassung im Bund-Länder-Koordinierungsausschuss </a:t>
            </a:r>
            <a:r>
              <a:rPr lang="de-DE" sz="1400" dirty="0">
                <a:ea typeface="Calibri"/>
              </a:rPr>
              <a:t>(</a:t>
            </a:r>
            <a:r>
              <a:rPr lang="de-DE" sz="1400" dirty="0" err="1" smtClean="0">
                <a:ea typeface="Calibri"/>
              </a:rPr>
              <a:t>KoA</a:t>
            </a:r>
            <a:r>
              <a:rPr lang="de-DE" sz="1400" dirty="0" smtClean="0">
                <a:ea typeface="Calibri"/>
              </a:rPr>
              <a:t>) </a:t>
            </a:r>
            <a:r>
              <a:rPr lang="de-DE" sz="1400" b="1" dirty="0" smtClean="0">
                <a:solidFill>
                  <a:srgbClr val="00A893"/>
                </a:solidFill>
                <a:ea typeface="Calibri"/>
              </a:rPr>
              <a:t>(November 2017)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400" dirty="0" smtClean="0">
                <a:ea typeface="Calibri"/>
              </a:rPr>
              <a:t>Rechtsförmlichkeitsprüfung </a:t>
            </a:r>
            <a:r>
              <a:rPr lang="de-DE" sz="1400" dirty="0">
                <a:ea typeface="Calibri"/>
              </a:rPr>
              <a:t>durch das BMJV (inkl. Prüfvorgang Redaktionsstab Rechtssprache</a:t>
            </a:r>
            <a:r>
              <a:rPr lang="de-DE" sz="1400" dirty="0" smtClean="0">
                <a:ea typeface="Calibri"/>
              </a:rPr>
              <a:t>); </a:t>
            </a:r>
            <a:r>
              <a:rPr lang="de-DE" sz="1400" dirty="0">
                <a:ea typeface="Calibri"/>
              </a:rPr>
              <a:t>Erlass im </a:t>
            </a:r>
            <a:r>
              <a:rPr lang="de-DE" sz="1400" dirty="0" smtClean="0">
                <a:ea typeface="Calibri"/>
              </a:rPr>
              <a:t>Bundesgesetzblatt</a:t>
            </a:r>
            <a:r>
              <a:rPr lang="de-DE" sz="1400" b="1" dirty="0" smtClean="0"/>
              <a:t> </a:t>
            </a:r>
            <a:r>
              <a:rPr lang="de-DE" sz="1400" b="1" dirty="0" smtClean="0">
                <a:solidFill>
                  <a:srgbClr val="00A893"/>
                </a:solidFill>
                <a:ea typeface="Calibri"/>
              </a:rPr>
              <a:t>(Dezember 2017)</a:t>
            </a:r>
            <a:r>
              <a:rPr lang="de-DE" sz="1400" dirty="0" smtClean="0">
                <a:solidFill>
                  <a:srgbClr val="00A893"/>
                </a:solidFill>
                <a:ea typeface="Calibri"/>
              </a:rPr>
              <a:t> 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400" b="1" dirty="0" smtClean="0"/>
              <a:t>Veröffentlichung im Bundesgesetzblatt: 18. Dezember 2017</a:t>
            </a:r>
            <a:endParaRPr lang="de-DE" sz="12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200" dirty="0">
              <a:solidFill>
                <a:schemeClr val="accent2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33798" y="411510"/>
            <a:ext cx="6173983" cy="70385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r>
              <a:rPr sz="1800" b="1" kern="0" dirty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neue </a:t>
            </a:r>
            <a:r>
              <a:rPr sz="1800" b="1" kern="0" dirty="0" smtClean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Ausbildungsberuf</a:t>
            </a:r>
            <a:endParaRPr sz="1800" b="1" kern="0" dirty="0">
              <a:solidFill>
                <a:srgbClr val="002F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1800" b="1" kern="0" dirty="0">
                <a:solidFill>
                  <a:srgbClr val="00A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wichtigsten Umsetzungsschritte im Überblick</a:t>
            </a:r>
            <a:endParaRPr sz="1800" b="1" kern="0" dirty="0">
              <a:solidFill>
                <a:srgbClr val="003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0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1"/>
          <p:cNvSpPr txBox="1">
            <a:spLocks/>
          </p:cNvSpPr>
          <p:nvPr/>
        </p:nvSpPr>
        <p:spPr>
          <a:xfrm>
            <a:off x="435822" y="411510"/>
            <a:ext cx="6224410" cy="6480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de-DE" sz="1800" b="1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neue Ausbildungsberuf</a:t>
            </a:r>
          </a:p>
          <a:p>
            <a:r>
              <a:rPr lang="de-DE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Kaufmann/Kauffrau im E-Commerce – Ein Überblick 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35822" y="1203598"/>
            <a:ext cx="8528666" cy="3744416"/>
          </a:xfrm>
        </p:spPr>
        <p:txBody>
          <a:bodyPr>
            <a:normAutofit fontScale="92500" lnSpcReduction="20000"/>
          </a:bodyPr>
          <a:lstStyle/>
          <a:p>
            <a:pPr marL="285750" lvl="0" indent="-285750" defTabSz="914400">
              <a:spcBef>
                <a:spcPts val="0"/>
              </a:spcBef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1800" kern="0" dirty="0" smtClean="0">
                <a:cs typeface="+mn-cs"/>
              </a:rPr>
              <a:t>Neuer dualer und kaufmännischer Ausbildungsberuf</a:t>
            </a:r>
          </a:p>
          <a:p>
            <a:pPr lvl="0" defTabSz="914400">
              <a:spcBef>
                <a:spcPts val="0"/>
              </a:spcBef>
              <a:buClr>
                <a:srgbClr val="00AB96"/>
              </a:buClr>
              <a:defRPr/>
            </a:pPr>
            <a:endParaRPr lang="de-DE" sz="1800" kern="0" dirty="0" smtClean="0">
              <a:cs typeface="+mn-cs"/>
            </a:endParaRPr>
          </a:p>
          <a:p>
            <a:pPr marL="285750" lvl="0" indent="-285750" defTabSz="914400">
              <a:spcBef>
                <a:spcPts val="0"/>
              </a:spcBef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1800" kern="0" dirty="0" smtClean="0">
                <a:cs typeface="+mn-cs"/>
              </a:rPr>
              <a:t>Start</a:t>
            </a:r>
            <a:r>
              <a:rPr lang="de-DE" sz="1800" kern="0" dirty="0">
                <a:cs typeface="+mn-cs"/>
              </a:rPr>
              <a:t>: </a:t>
            </a:r>
            <a:r>
              <a:rPr lang="de-DE" sz="1800" b="1" kern="0" dirty="0">
                <a:solidFill>
                  <a:schemeClr val="accent2"/>
                </a:solidFill>
                <a:cs typeface="+mn-cs"/>
              </a:rPr>
              <a:t>Ausbildungsjahr </a:t>
            </a:r>
            <a:r>
              <a:rPr lang="de-DE" sz="1800" b="1" kern="0" dirty="0" smtClean="0">
                <a:solidFill>
                  <a:schemeClr val="accent2"/>
                </a:solidFill>
                <a:cs typeface="+mn-cs"/>
              </a:rPr>
              <a:t>2018/2019</a:t>
            </a:r>
          </a:p>
          <a:p>
            <a:pPr marL="285750" lvl="0" indent="-285750" defTabSz="914400">
              <a:spcBef>
                <a:spcPts val="0"/>
              </a:spcBef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endParaRPr lang="de-DE" sz="1800" kern="0" dirty="0" smtClean="0">
              <a:cs typeface="+mn-cs"/>
            </a:endParaRPr>
          </a:p>
          <a:p>
            <a:pPr marL="285750" lvl="0" indent="-285750" defTabSz="914400">
              <a:spcBef>
                <a:spcPts val="0"/>
              </a:spcBef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1800" kern="0" dirty="0" smtClean="0">
                <a:cs typeface="+mn-cs"/>
              </a:rPr>
              <a:t>Dauer </a:t>
            </a:r>
            <a:r>
              <a:rPr lang="de-DE" sz="1800" kern="0" dirty="0">
                <a:cs typeface="+mn-cs"/>
              </a:rPr>
              <a:t>der Ausbildung: </a:t>
            </a:r>
            <a:r>
              <a:rPr lang="de-DE" sz="1800" b="1" kern="0" dirty="0">
                <a:solidFill>
                  <a:schemeClr val="accent2"/>
                </a:solidFill>
                <a:cs typeface="+mn-cs"/>
              </a:rPr>
              <a:t>3 </a:t>
            </a:r>
            <a:r>
              <a:rPr lang="de-DE" sz="1800" b="1" kern="0" dirty="0" smtClean="0">
                <a:solidFill>
                  <a:schemeClr val="accent2"/>
                </a:solidFill>
                <a:cs typeface="+mn-cs"/>
              </a:rPr>
              <a:t>Jahre</a:t>
            </a:r>
          </a:p>
          <a:p>
            <a:pPr marL="285750" lvl="0" indent="-285750" defTabSz="914400">
              <a:spcBef>
                <a:spcPts val="0"/>
              </a:spcBef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endParaRPr lang="de-DE" sz="1800" kern="0" dirty="0" smtClean="0">
              <a:cs typeface="+mn-cs"/>
            </a:endParaRPr>
          </a:p>
          <a:p>
            <a:pPr marL="285750" lvl="0" indent="-285750" defTabSz="914400">
              <a:spcBef>
                <a:spcPts val="0"/>
              </a:spcBef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1800" kern="0" dirty="0" smtClean="0">
                <a:cs typeface="+mn-cs"/>
              </a:rPr>
              <a:t>Struktur </a:t>
            </a:r>
            <a:r>
              <a:rPr lang="de-DE" sz="1800" kern="0" dirty="0">
                <a:cs typeface="+mn-cs"/>
              </a:rPr>
              <a:t>der Ausbildung: </a:t>
            </a:r>
            <a:r>
              <a:rPr lang="de-DE" sz="1800" b="1" kern="0" dirty="0" smtClean="0">
                <a:solidFill>
                  <a:srgbClr val="00A893"/>
                </a:solidFill>
                <a:cs typeface="+mn-cs"/>
              </a:rPr>
              <a:t>Monoberuf</a:t>
            </a:r>
            <a:r>
              <a:rPr lang="de-DE" sz="1800" kern="0" dirty="0" smtClean="0">
                <a:cs typeface="+mn-cs"/>
              </a:rPr>
              <a:t> </a:t>
            </a:r>
            <a:r>
              <a:rPr lang="de-DE" sz="1800" kern="0" dirty="0">
                <a:cs typeface="+mn-cs"/>
              </a:rPr>
              <a:t>(keine </a:t>
            </a:r>
            <a:r>
              <a:rPr lang="de-DE" sz="1800" kern="0" dirty="0" smtClean="0">
                <a:cs typeface="+mn-cs"/>
              </a:rPr>
              <a:t>Binnendifferenzierung), </a:t>
            </a:r>
            <a:r>
              <a:rPr lang="de-DE" sz="1800" kern="0" dirty="0">
                <a:cs typeface="+mn-cs"/>
              </a:rPr>
              <a:t>keine Spezialisierung, Fachrichtung oder </a:t>
            </a:r>
            <a:r>
              <a:rPr lang="de-DE" sz="1800" kern="0" dirty="0" smtClean="0">
                <a:cs typeface="+mn-cs"/>
              </a:rPr>
              <a:t>Wahlqualifikation; Einsatz </a:t>
            </a:r>
            <a:r>
              <a:rPr lang="de-DE" sz="1800" kern="0" dirty="0">
                <a:cs typeface="+mn-cs"/>
              </a:rPr>
              <a:t>von „Oder-Formulierungen“ an wenigen und geeigneten </a:t>
            </a:r>
            <a:r>
              <a:rPr lang="de-DE" sz="1800" kern="0" dirty="0" smtClean="0">
                <a:cs typeface="+mn-cs"/>
              </a:rPr>
              <a:t>Stellen</a:t>
            </a:r>
          </a:p>
          <a:p>
            <a:pPr marL="285750" lvl="0" indent="-285750" defTabSz="914400">
              <a:spcBef>
                <a:spcPts val="0"/>
              </a:spcBef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endParaRPr lang="de-DE" sz="1800" kern="0" dirty="0">
              <a:cs typeface="+mn-cs"/>
            </a:endParaRPr>
          </a:p>
          <a:p>
            <a:pPr marL="285750" lvl="0" indent="-285750" defTabSz="914400">
              <a:spcBef>
                <a:spcPts val="0"/>
              </a:spcBef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1800" kern="0" dirty="0"/>
              <a:t>Im ersten Ausbildungsjahr 2018/2019 wurden die Erwartungen übertroffen und bundesweit knapp 1.400 Ausbildungsverträge geschlossen; ein kontinuierlicher Anstieg von abgeschlossenen Verträgen in den Folgejahren wird erwartet.</a:t>
            </a:r>
          </a:p>
          <a:p>
            <a:pPr lvl="0" defTabSz="914400">
              <a:spcBef>
                <a:spcPts val="0"/>
              </a:spcBef>
              <a:buClr>
                <a:srgbClr val="00AB96"/>
              </a:buClr>
              <a:defRPr/>
            </a:pPr>
            <a:endParaRPr lang="de-DE" sz="1800" kern="0" dirty="0"/>
          </a:p>
          <a:p>
            <a:pPr marL="285750" lvl="0" indent="-285750" defTabSz="914400">
              <a:spcBef>
                <a:spcPts val="0"/>
              </a:spcBef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1800" kern="0" dirty="0" smtClean="0"/>
              <a:t>Interessant ist die Ausbildung für </a:t>
            </a:r>
            <a:r>
              <a:rPr lang="de-DE" sz="1800" b="1" kern="0" dirty="0" smtClean="0">
                <a:solidFill>
                  <a:schemeClr val="accent2"/>
                </a:solidFill>
              </a:rPr>
              <a:t>Multi-</a:t>
            </a:r>
            <a:r>
              <a:rPr lang="de-DE" sz="1800" b="1" kern="0" dirty="0">
                <a:solidFill>
                  <a:schemeClr val="accent2"/>
                </a:solidFill>
              </a:rPr>
              <a:t>C</a:t>
            </a:r>
            <a:r>
              <a:rPr lang="de-DE" sz="1800" b="1" kern="0" dirty="0" smtClean="0">
                <a:solidFill>
                  <a:schemeClr val="accent2"/>
                </a:solidFill>
              </a:rPr>
              <a:t>hannel- und </a:t>
            </a:r>
            <a:r>
              <a:rPr lang="de-DE" sz="1800" b="1" kern="0" dirty="0" smtClean="0">
                <a:solidFill>
                  <a:srgbClr val="00A893"/>
                </a:solidFill>
              </a:rPr>
              <a:t>Cross-Channel-</a:t>
            </a:r>
            <a:r>
              <a:rPr lang="de-DE" sz="1800" b="1" kern="0" dirty="0" smtClean="0">
                <a:solidFill>
                  <a:schemeClr val="accent2"/>
                </a:solidFill>
              </a:rPr>
              <a:t>Händler</a:t>
            </a:r>
            <a:r>
              <a:rPr lang="de-DE" sz="1800" b="1" kern="0" dirty="0" smtClean="0"/>
              <a:t> </a:t>
            </a:r>
            <a:r>
              <a:rPr lang="de-DE" sz="1800" kern="0" dirty="0" smtClean="0"/>
              <a:t>sowie reine </a:t>
            </a:r>
            <a:r>
              <a:rPr lang="de-DE" sz="1800" b="1" kern="0" dirty="0" smtClean="0">
                <a:solidFill>
                  <a:schemeClr val="accent2"/>
                </a:solidFill>
              </a:rPr>
              <a:t>Online-Händler</a:t>
            </a:r>
            <a:r>
              <a:rPr lang="de-DE" sz="1800" b="1" kern="0" dirty="0" smtClean="0"/>
              <a:t> </a:t>
            </a:r>
            <a:r>
              <a:rPr lang="de-DE" sz="1800" kern="0" dirty="0" smtClean="0"/>
              <a:t>– Schwerpunkt im Handel</a:t>
            </a:r>
            <a:endParaRPr lang="de-DE" kern="0" dirty="0" smtClean="0"/>
          </a:p>
          <a:p>
            <a:pPr>
              <a:buClr>
                <a:srgbClr val="00AB96"/>
              </a:buClr>
              <a:defRPr/>
            </a:pPr>
            <a:endParaRPr lang="de-DE" kern="0" dirty="0" smtClean="0"/>
          </a:p>
          <a:p>
            <a:pPr>
              <a:buClr>
                <a:srgbClr val="00AB96"/>
              </a:buClr>
              <a:defRPr/>
            </a:pPr>
            <a:endParaRPr lang="de-DE" kern="0" dirty="0"/>
          </a:p>
          <a:p>
            <a:pPr marL="285750" lvl="0" indent="-285750" defTabSz="914400">
              <a:spcBef>
                <a:spcPts val="0"/>
              </a:spcBef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169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153215" y="1936822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F9B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E-Commerce</a:t>
            </a:r>
            <a:endParaRPr lang="de-DE" sz="4000" b="1" dirty="0">
              <a:solidFill>
                <a:srgbClr val="F9B2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484434" y="2454591"/>
            <a:ext cx="288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0059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Einzelhandel</a:t>
            </a:r>
            <a:r>
              <a:rPr lang="de-DE" sz="3200" b="1" dirty="0" smtClean="0">
                <a:solidFill>
                  <a:srgbClr val="0059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200" b="1" dirty="0">
              <a:solidFill>
                <a:srgbClr val="0059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126313" y="168105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EA51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Groß- und Außenhandel  </a:t>
            </a:r>
            <a:endParaRPr lang="de-DE" sz="2400" dirty="0">
              <a:solidFill>
                <a:srgbClr val="EA51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76832" y="255338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74A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Metall- und Elektroindustrie </a:t>
            </a:r>
            <a:endParaRPr lang="de-DE" sz="2000" dirty="0">
              <a:solidFill>
                <a:srgbClr val="74A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588224" y="1779317"/>
            <a:ext cx="169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8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Handwerk</a:t>
            </a:r>
            <a:endParaRPr lang="de-DE" sz="2000" dirty="0">
              <a:solidFill>
                <a:srgbClr val="008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111750" y="1022366"/>
            <a:ext cx="178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9B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Versicherungen</a:t>
            </a:r>
            <a:r>
              <a:rPr lang="de-DE" sz="1600" dirty="0" smtClean="0">
                <a:solidFill>
                  <a:srgbClr val="F9B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600" dirty="0">
              <a:solidFill>
                <a:srgbClr val="F9B2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84083" y="1735319"/>
            <a:ext cx="2540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8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Bildungsanbieter</a:t>
            </a:r>
            <a:endParaRPr lang="de-DE" sz="2000" dirty="0">
              <a:solidFill>
                <a:srgbClr val="008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171642" y="263477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EA51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Buch- und Zeitungsverlage</a:t>
            </a:r>
            <a:endParaRPr lang="de-DE" dirty="0">
              <a:solidFill>
                <a:srgbClr val="EA51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732240" y="21798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74A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Musikverlage</a:t>
            </a:r>
            <a:endParaRPr lang="de-DE" sz="2400" dirty="0">
              <a:solidFill>
                <a:srgbClr val="74A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000057" y="1022366"/>
            <a:ext cx="290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9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Landwirtschaftsbetriebe</a:t>
            </a:r>
            <a:endParaRPr lang="de-DE" dirty="0">
              <a:solidFill>
                <a:srgbClr val="0059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175612" y="2944079"/>
            <a:ext cx="285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>
                <a:solidFill>
                  <a:srgbClr val="EA51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Tourismusbranche</a:t>
            </a:r>
            <a:r>
              <a:rPr lang="de-DE" sz="2400" dirty="0" smtClean="0">
                <a:solidFill>
                  <a:srgbClr val="EA51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dirty="0">
              <a:solidFill>
                <a:srgbClr val="EA51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000057" y="3341435"/>
            <a:ext cx="1484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9B2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Banken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68845" y="1298518"/>
            <a:ext cx="3291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59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Verkehrsunternehmen</a:t>
            </a:r>
            <a:endParaRPr lang="de-DE" sz="2400" dirty="0">
              <a:solidFill>
                <a:srgbClr val="0059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49173" y="2142716"/>
            <a:ext cx="2884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EA51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 &amp; Gastronomie</a:t>
            </a:r>
            <a:endParaRPr lang="de-DE" sz="2000" dirty="0">
              <a:solidFill>
                <a:srgbClr val="EA51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21700" y="3287260"/>
            <a:ext cx="4485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59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Reise- und Eventveranstalter</a:t>
            </a:r>
            <a:endParaRPr lang="de-DE" sz="2000" dirty="0">
              <a:solidFill>
                <a:srgbClr val="0059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62879" y="2906023"/>
            <a:ext cx="350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9B231"/>
                </a:solidFill>
              </a:rPr>
              <a:t>Autohäuser &amp; Vermietungen </a:t>
            </a:r>
            <a:endParaRPr lang="de-DE" dirty="0">
              <a:solidFill>
                <a:srgbClr val="F9B23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687807" y="4401369"/>
            <a:ext cx="145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74A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Speditionen</a:t>
            </a:r>
            <a:endParaRPr lang="de-DE" dirty="0">
              <a:solidFill>
                <a:srgbClr val="74A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652645" y="3019344"/>
            <a:ext cx="3225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59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Telekommunikationsunternehmen </a:t>
            </a:r>
            <a:endParaRPr lang="de-DE" sz="1600" dirty="0">
              <a:solidFill>
                <a:srgbClr val="0059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614653" y="1335209"/>
            <a:ext cx="4947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74A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Video- und </a:t>
            </a:r>
            <a:r>
              <a:rPr lang="de-DE" sz="2000" dirty="0" err="1">
                <a:solidFill>
                  <a:srgbClr val="74A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Musikstreaminganbieter</a:t>
            </a:r>
            <a:endParaRPr lang="de-DE" sz="2000" dirty="0">
              <a:solidFill>
                <a:srgbClr val="74A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243910" y="335789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8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Automobilhersteller</a:t>
            </a:r>
            <a:endParaRPr lang="de-DE" dirty="0">
              <a:solidFill>
                <a:srgbClr val="008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432196" y="3740575"/>
            <a:ext cx="232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8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Immobilienanbieter</a:t>
            </a:r>
            <a:endParaRPr lang="de-DE" dirty="0">
              <a:solidFill>
                <a:srgbClr val="008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el 2"/>
          <p:cNvSpPr>
            <a:spLocks noGrp="1"/>
          </p:cNvSpPr>
          <p:nvPr>
            <p:ph type="title"/>
          </p:nvPr>
        </p:nvSpPr>
        <p:spPr>
          <a:xfrm>
            <a:off x="418431" y="302286"/>
            <a:ext cx="6192688" cy="720080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</a:pPr>
            <a:r>
              <a:rPr lang="de-DE" sz="1800" b="1" kern="0" dirty="0">
                <a:solidFill>
                  <a:srgbClr val="002F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 neue </a:t>
            </a:r>
            <a:r>
              <a:rPr lang="de-DE" sz="1800" b="1" kern="0" dirty="0" smtClean="0">
                <a:solidFill>
                  <a:srgbClr val="002F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Ausbildungsberuf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Wer interessiert sich für die Ausbildung?</a:t>
            </a:r>
            <a:endParaRPr lang="de-DE" sz="1800" dirty="0"/>
          </a:p>
        </p:txBody>
      </p:sp>
      <p:sp>
        <p:nvSpPr>
          <p:cNvPr id="28" name="Textfeld 27"/>
          <p:cNvSpPr txBox="1"/>
          <p:nvPr/>
        </p:nvSpPr>
        <p:spPr>
          <a:xfrm>
            <a:off x="998222" y="3700288"/>
            <a:ext cx="260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EA51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Textil- und Modeindustrie</a:t>
            </a:r>
            <a:endParaRPr lang="de-DE" sz="1600" dirty="0">
              <a:solidFill>
                <a:srgbClr val="EA51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265314" y="4032037"/>
            <a:ext cx="2024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EA51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Chemieindustrie</a:t>
            </a:r>
            <a:endParaRPr lang="de-DE" sz="2000" dirty="0">
              <a:solidFill>
                <a:srgbClr val="EA51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581120" y="3720660"/>
            <a:ext cx="244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9B231"/>
                </a:solidFill>
              </a:rPr>
              <a:t>Druckportalanbieter</a:t>
            </a:r>
            <a:endParaRPr lang="de-DE" dirty="0">
              <a:solidFill>
                <a:srgbClr val="F9B231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254284" y="4032037"/>
            <a:ext cx="202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9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Energieversorger</a:t>
            </a:r>
            <a:endParaRPr lang="de-DE" dirty="0">
              <a:solidFill>
                <a:srgbClr val="0059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23528" y="1275606"/>
            <a:ext cx="8712968" cy="3675533"/>
          </a:xfrm>
        </p:spPr>
        <p:txBody>
          <a:bodyPr>
            <a:noAutofit/>
          </a:bodyPr>
          <a:lstStyle/>
          <a:p>
            <a:pPr marL="285750" lvl="0" indent="-285750" defTabSz="914400">
              <a:spcBef>
                <a:spcPts val="0"/>
              </a:spcBef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1700" kern="0" dirty="0"/>
              <a:t>Interessant für </a:t>
            </a:r>
            <a:r>
              <a:rPr lang="de-DE" sz="1700" b="1" kern="0" dirty="0">
                <a:solidFill>
                  <a:srgbClr val="00AB96"/>
                </a:solidFill>
              </a:rPr>
              <a:t>Multi- Channel- und Cross-Channel-Händler</a:t>
            </a:r>
            <a:r>
              <a:rPr lang="de-DE" sz="1700" kern="0" dirty="0"/>
              <a:t> sowie reine </a:t>
            </a:r>
            <a:r>
              <a:rPr lang="de-DE" sz="1700" b="1" kern="0" dirty="0" smtClean="0">
                <a:solidFill>
                  <a:srgbClr val="00AB96"/>
                </a:solidFill>
              </a:rPr>
              <a:t>Online-Händler (sog. Pure-Player)</a:t>
            </a:r>
          </a:p>
          <a:p>
            <a:pPr marL="285750" lvl="0" indent="-285750" defTabSz="914400">
              <a:spcBef>
                <a:spcPts val="0"/>
              </a:spcBef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endParaRPr lang="de-DE" sz="500" b="1" kern="0" dirty="0" smtClean="0"/>
          </a:p>
          <a:p>
            <a:pPr marL="285750" indent="-285750" defTabSz="914400">
              <a:spcBef>
                <a:spcPts val="0"/>
              </a:spcBef>
              <a:spcAft>
                <a:spcPts val="600"/>
              </a:spcAft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1700" b="1" kern="0" dirty="0" smtClean="0"/>
              <a:t>Der Ausbildungsbetrieb </a:t>
            </a:r>
            <a:r>
              <a:rPr lang="de-DE" sz="1700" b="1" u="sng" kern="0" dirty="0" smtClean="0"/>
              <a:t>muss</a:t>
            </a:r>
            <a:r>
              <a:rPr lang="de-DE" sz="1700" b="1" kern="0" dirty="0" smtClean="0"/>
              <a:t> bereits Waren und/oder Dienstleistungen über </a:t>
            </a:r>
            <a:r>
              <a:rPr lang="de-DE" sz="1700" b="1" kern="0" dirty="0"/>
              <a:t>das Internet </a:t>
            </a:r>
            <a:r>
              <a:rPr lang="de-DE" sz="1700" b="1" kern="0" dirty="0" smtClean="0"/>
              <a:t>bereits anbieten </a:t>
            </a:r>
            <a:r>
              <a:rPr lang="de-DE" sz="1700" b="1" kern="0" dirty="0"/>
              <a:t>und </a:t>
            </a:r>
            <a:r>
              <a:rPr lang="de-DE" sz="1700" b="1" kern="0" dirty="0" smtClean="0"/>
              <a:t>vertreiben</a:t>
            </a:r>
            <a:r>
              <a:rPr lang="de-DE" sz="1700" b="1" kern="0" dirty="0"/>
              <a:t>! </a:t>
            </a:r>
            <a:endParaRPr lang="de-DE" sz="1700" b="1" kern="0" dirty="0" smtClean="0"/>
          </a:p>
          <a:p>
            <a:pPr marL="285750" indent="-285750" defTabSz="914400">
              <a:spcBef>
                <a:spcPts val="0"/>
              </a:spcBef>
              <a:spcAft>
                <a:spcPts val="600"/>
              </a:spcAft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1700" kern="0" dirty="0" smtClean="0"/>
              <a:t>Ein </a:t>
            </a:r>
            <a:r>
              <a:rPr lang="de-DE" sz="1700" b="1" kern="0" dirty="0" smtClean="0">
                <a:solidFill>
                  <a:srgbClr val="00A893"/>
                </a:solidFill>
              </a:rPr>
              <a:t>Ausbildereignungsschein</a:t>
            </a:r>
            <a:r>
              <a:rPr lang="de-DE" sz="1700" b="1" kern="0" dirty="0" smtClean="0"/>
              <a:t> </a:t>
            </a:r>
            <a:r>
              <a:rPr lang="de-DE" sz="1700" kern="0" dirty="0" smtClean="0"/>
              <a:t>muss im Unternehmen vorhanden sein.</a:t>
            </a:r>
          </a:p>
          <a:p>
            <a:pPr marL="285750" indent="-285750" defTabSz="914400">
              <a:spcBef>
                <a:spcPts val="0"/>
              </a:spcBef>
              <a:spcAft>
                <a:spcPts val="600"/>
              </a:spcAft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1700" kern="0" dirty="0" smtClean="0"/>
              <a:t>Zudem muss </a:t>
            </a:r>
            <a:r>
              <a:rPr lang="de-DE" sz="1700" b="1" kern="0" dirty="0" smtClean="0">
                <a:solidFill>
                  <a:srgbClr val="00A893"/>
                </a:solidFill>
              </a:rPr>
              <a:t>Fachpersonal </a:t>
            </a:r>
            <a:r>
              <a:rPr lang="de-DE" sz="1700" kern="0" dirty="0" smtClean="0"/>
              <a:t>vorhanden sein, dass eine </a:t>
            </a:r>
            <a:r>
              <a:rPr lang="de-DE" sz="1700" b="1" kern="0" dirty="0" smtClean="0"/>
              <a:t>dementsprechende Ausbildung </a:t>
            </a:r>
            <a:r>
              <a:rPr lang="de-DE" sz="1700" kern="0" dirty="0" smtClean="0"/>
              <a:t>(z.B. kaufmännische Ausbildung) oder eine </a:t>
            </a:r>
            <a:r>
              <a:rPr lang="de-DE" sz="1700" b="1" kern="0" dirty="0" smtClean="0"/>
              <a:t>sogenannte fachliche Zuerkennung </a:t>
            </a:r>
            <a:r>
              <a:rPr lang="de-DE" sz="1700" kern="0" dirty="0" smtClean="0"/>
              <a:t>(z.B. über die Berufserfahrung im E-Commerce) hat.</a:t>
            </a:r>
          </a:p>
          <a:p>
            <a:pPr marL="285750" indent="-285750" defTabSz="914400">
              <a:spcBef>
                <a:spcPts val="0"/>
              </a:spcBef>
              <a:spcAft>
                <a:spcPts val="600"/>
              </a:spcAft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1800" b="1" kern="0" dirty="0" smtClean="0">
                <a:solidFill>
                  <a:srgbClr val="00A893"/>
                </a:solidFill>
              </a:rPr>
              <a:t>Verbundausbildungen </a:t>
            </a:r>
            <a:r>
              <a:rPr lang="de-DE" sz="1800" kern="0" dirty="0"/>
              <a:t>mit beispielsweise anderen Unternehmen oder Agenturen sind zu prüfen, sofern nicht alle Ausbildungsinhalte im eigenen Unternehmen abgedeckt werden können.</a:t>
            </a:r>
          </a:p>
          <a:p>
            <a:pPr marL="285750" indent="-285750" defTabSz="914400">
              <a:spcBef>
                <a:spcPts val="0"/>
              </a:spcBef>
              <a:spcAft>
                <a:spcPts val="600"/>
              </a:spcAft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endParaRPr lang="de-DE" sz="1700" kern="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12673" y="411510"/>
            <a:ext cx="6391575" cy="6480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de-DE" sz="1800" b="1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neue Ausbildungsberuf</a:t>
            </a:r>
          </a:p>
          <a:p>
            <a:r>
              <a:rPr lang="de-DE" sz="1800" b="1" kern="0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könnte Ausbildungsbetrieb werden?</a:t>
            </a:r>
          </a:p>
        </p:txBody>
      </p:sp>
    </p:spTree>
    <p:extLst>
      <p:ext uri="{BB962C8B-B14F-4D97-AF65-F5344CB8AC3E}">
        <p14:creationId xmlns:p14="http://schemas.microsoft.com/office/powerpoint/2010/main" val="37517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23528" y="1297439"/>
            <a:ext cx="8688882" cy="3506559"/>
          </a:xfrm>
        </p:spPr>
        <p:txBody>
          <a:bodyPr>
            <a:noAutofit/>
          </a:bodyPr>
          <a:lstStyle/>
          <a:p>
            <a:pPr marL="285750" lvl="0" indent="-285750">
              <a:spcAft>
                <a:spcPts val="600"/>
              </a:spcAft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2000" kern="0" dirty="0" smtClean="0"/>
              <a:t>Aktuelle </a:t>
            </a:r>
            <a:r>
              <a:rPr lang="de-DE" sz="2000" b="1" kern="0" dirty="0">
                <a:solidFill>
                  <a:srgbClr val="00A893"/>
                </a:solidFill>
              </a:rPr>
              <a:t>Berufsschulstandorte</a:t>
            </a:r>
            <a:r>
              <a:rPr lang="de-DE" sz="2000" kern="0" dirty="0">
                <a:solidFill>
                  <a:srgbClr val="00A893"/>
                </a:solidFill>
              </a:rPr>
              <a:t> </a:t>
            </a:r>
            <a:r>
              <a:rPr lang="de-DE" sz="2000" kern="0" dirty="0"/>
              <a:t>unter </a:t>
            </a:r>
            <a:r>
              <a:rPr lang="de-DE" sz="2000" kern="0" dirty="0" smtClean="0">
                <a:hlinkClick r:id="rId2"/>
              </a:rPr>
              <a:t>www.einzelhandel.de/ecommercekaufmann</a:t>
            </a:r>
            <a:endParaRPr lang="de-DE" sz="2000" kern="0" dirty="0" smtClean="0"/>
          </a:p>
          <a:p>
            <a:pPr marL="285750" lvl="0" indent="-285750">
              <a:spcAft>
                <a:spcPts val="600"/>
              </a:spcAft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2000" kern="0" dirty="0" smtClean="0"/>
              <a:t>Unterricht in Fachklassen oder gemeinsame Beschulung mit anderen Berufen</a:t>
            </a:r>
          </a:p>
          <a:p>
            <a:pPr marL="285750" lvl="0" indent="-285750">
              <a:spcAft>
                <a:spcPts val="600"/>
              </a:spcAft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2000" kern="0" dirty="0" smtClean="0"/>
              <a:t>Herausforderungen und Hemmnisse:</a:t>
            </a:r>
          </a:p>
          <a:p>
            <a:pPr marL="1028700" lvl="1">
              <a:spcAft>
                <a:spcPts val="600"/>
              </a:spcAft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2000" kern="0" dirty="0" smtClean="0"/>
              <a:t>Gemeinsame Beschulung mit anderen Berufen</a:t>
            </a:r>
          </a:p>
          <a:p>
            <a:pPr marL="1028700" lvl="1">
              <a:spcAft>
                <a:spcPts val="600"/>
              </a:spcAft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2000" kern="0" dirty="0" smtClean="0"/>
              <a:t>Zu viele oder zu wenige Standorte </a:t>
            </a:r>
            <a:endParaRPr lang="de-DE" sz="2000" kern="0" dirty="0"/>
          </a:p>
          <a:p>
            <a:pPr marL="1028700" lvl="1">
              <a:spcAft>
                <a:spcPts val="600"/>
              </a:spcAft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r>
              <a:rPr lang="de-DE" sz="2000" kern="0" dirty="0" smtClean="0"/>
              <a:t>Qualifizierung </a:t>
            </a:r>
            <a:r>
              <a:rPr lang="de-DE" sz="2000" kern="0" dirty="0" smtClean="0"/>
              <a:t>der Lehrkräfte</a:t>
            </a:r>
          </a:p>
          <a:p>
            <a:pPr marL="285750" lvl="0" indent="-285750">
              <a:spcAft>
                <a:spcPts val="600"/>
              </a:spcAft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endParaRPr lang="de-DE" sz="1700" kern="0" dirty="0" smtClean="0"/>
          </a:p>
          <a:p>
            <a:pPr marL="285750" lvl="0" indent="-285750">
              <a:spcAft>
                <a:spcPts val="600"/>
              </a:spcAft>
              <a:buClr>
                <a:srgbClr val="00AB96"/>
              </a:buClr>
              <a:buFont typeface="Wingdings" panose="05000000000000000000" pitchFamily="2" charset="2"/>
              <a:buChar char="§"/>
              <a:defRPr/>
            </a:pPr>
            <a:endParaRPr lang="de-DE" sz="1700" kern="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12673" y="411510"/>
            <a:ext cx="6391575" cy="6480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r>
              <a:rPr sz="1800" b="1" kern="0" dirty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neue </a:t>
            </a:r>
            <a:r>
              <a:rPr sz="1800" b="1" kern="0" dirty="0" smtClean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Ausbildungsberuf</a:t>
            </a:r>
            <a:endParaRPr sz="1800" b="1" kern="0" dirty="0">
              <a:solidFill>
                <a:srgbClr val="002F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kern="0" dirty="0" smtClean="0">
                <a:solidFill>
                  <a:srgbClr val="00A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duale Partner - Berufsschule</a:t>
            </a:r>
            <a:endParaRPr sz="1800" b="1" kern="0" dirty="0">
              <a:solidFill>
                <a:srgbClr val="00AB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12673" y="411510"/>
            <a:ext cx="6607599" cy="11521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de-DE" sz="1800" b="1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ist der Beruf gestartet?</a:t>
            </a:r>
          </a:p>
          <a:p>
            <a:r>
              <a:rPr lang="de-DE" sz="1800" b="1" kern="0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Eingetragene Ausbildungsverträge 2018/2019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633738"/>
              </p:ext>
            </p:extLst>
          </p:nvPr>
        </p:nvGraphicFramePr>
        <p:xfrm>
          <a:off x="412672" y="1131590"/>
          <a:ext cx="4663383" cy="3672416"/>
        </p:xfrm>
        <a:graphic>
          <a:graphicData uri="http://schemas.openxmlformats.org/drawingml/2006/table">
            <a:tbl>
              <a:tblPr firstRow="1" firstCol="1" bandRow="1"/>
              <a:tblGrid>
                <a:gridCol w="3361336"/>
                <a:gridCol w="1302047"/>
              </a:tblGrid>
              <a:tr h="21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Baden-Württemberg </a:t>
                      </a: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127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Bayern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289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1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Berlin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54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Brandenburg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1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Bremen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Hamburg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73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1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Hessen 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39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Mecklenburg-Vorpommern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1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Niedersachsen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149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Nordrhein-Westfalen 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383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1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Rheinland-Pfalz 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59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Saarland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29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1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Sachsen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Sachsen-Anhalt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1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Schleswig-Holstein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97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Thüringen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de-DE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9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Insgesamt</a:t>
                      </a: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1.385</a:t>
                      </a: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097827" y="4803998"/>
            <a:ext cx="40511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900" dirty="0" smtClean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Quelle: </a:t>
            </a:r>
            <a:r>
              <a:rPr lang="de-DE" sz="900" dirty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Industrie- und Handelskammern - </a:t>
            </a:r>
            <a:r>
              <a:rPr lang="de-DE" sz="900" dirty="0" smtClean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HDE-Abfrage im Dezember 2018 </a:t>
            </a:r>
            <a:endParaRPr lang="de-DE" sz="900" dirty="0">
              <a:solidFill>
                <a:srgbClr val="002F5D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796136" y="1923678"/>
            <a:ext cx="3041300" cy="183066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180000" bIns="0" rtlCol="0">
            <a:normAutofit fontScale="77500" lnSpcReduction="20000"/>
          </a:bodyPr>
          <a:lstStyle/>
          <a:p>
            <a:pPr marL="180975" lvl="1">
              <a:lnSpc>
                <a:spcPct val="150000"/>
              </a:lnSpc>
              <a:buClr>
                <a:srgbClr val="00AB96"/>
              </a:buClr>
              <a:defRPr/>
            </a:pPr>
            <a:r>
              <a:rPr lang="de-DE" sz="1600" kern="0" dirty="0" smtClean="0">
                <a:solidFill>
                  <a:schemeClr val="tx2"/>
                </a:solidFill>
                <a:latin typeface="Arial"/>
              </a:rPr>
              <a:t>Sehr guter Start eines neuen Berufs – </a:t>
            </a:r>
          </a:p>
          <a:p>
            <a:pPr marL="180975" lvl="1">
              <a:lnSpc>
                <a:spcPct val="150000"/>
              </a:lnSpc>
              <a:buClr>
                <a:srgbClr val="00AB96"/>
              </a:buClr>
              <a:defRPr/>
            </a:pPr>
            <a:r>
              <a:rPr lang="de-DE" sz="1600" kern="0" dirty="0" smtClean="0">
                <a:solidFill>
                  <a:schemeClr val="tx2"/>
                </a:solidFill>
                <a:latin typeface="Arial"/>
              </a:rPr>
              <a:t>Erwartungen von 1.000 Ausbildungsverträgen im ersten Ausbildungsjahr wurden übertroffen.</a:t>
            </a:r>
            <a:endParaRPr lang="de-DE" sz="1600" kern="0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44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548" y="411510"/>
            <a:ext cx="6173983" cy="505836"/>
          </a:xfrm>
        </p:spPr>
        <p:txBody>
          <a:bodyPr>
            <a:no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Der neue </a:t>
            </a:r>
            <a:r>
              <a:rPr lang="de-DE" sz="1800" b="1" dirty="0" smtClean="0">
                <a:solidFill>
                  <a:schemeClr val="tx2"/>
                </a:solidFill>
              </a:rPr>
              <a:t>Ausbildungsberuf</a:t>
            </a:r>
            <a:br>
              <a:rPr lang="de-DE" sz="1800" b="1" dirty="0" smtClean="0">
                <a:solidFill>
                  <a:schemeClr val="tx2"/>
                </a:solidFill>
              </a:rPr>
            </a:br>
            <a:r>
              <a:rPr lang="de-DE" sz="1800" b="1" dirty="0" smtClean="0"/>
              <a:t>Die </a:t>
            </a:r>
            <a:r>
              <a:rPr lang="de-DE" sz="1800" b="1" u="sng" dirty="0" smtClean="0">
                <a:solidFill>
                  <a:srgbClr val="00A893"/>
                </a:solidFill>
              </a:rPr>
              <a:t>berufsprofilgebenden</a:t>
            </a:r>
            <a:r>
              <a:rPr lang="de-DE" sz="1800" b="1" dirty="0" smtClean="0">
                <a:solidFill>
                  <a:srgbClr val="00A893"/>
                </a:solidFill>
              </a:rPr>
              <a:t> </a:t>
            </a:r>
            <a:r>
              <a:rPr lang="de-DE" sz="1800" b="1" dirty="0" smtClean="0"/>
              <a:t>Berufsbildpositionen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b="1" dirty="0">
                <a:solidFill>
                  <a:schemeClr val="tx2"/>
                </a:solidFill>
              </a:rPr>
              <a:t/>
            </a:r>
            <a:br>
              <a:rPr lang="de-DE" sz="1800" b="1" dirty="0">
                <a:solidFill>
                  <a:schemeClr val="tx2"/>
                </a:solidFill>
              </a:rPr>
            </a:br>
            <a:endParaRPr lang="de-DE" sz="1800" b="1" dirty="0">
              <a:solidFill>
                <a:schemeClr val="tx2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75831" y="1131595"/>
            <a:ext cx="5708338" cy="32719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4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372102" y="1131590"/>
            <a:ext cx="8160338" cy="35283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180000" bIns="0" rtlCol="0">
            <a:normAutofit/>
          </a:bodyPr>
          <a:lstStyle/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sz="1600" kern="0" dirty="0">
                <a:latin typeface="Arial"/>
              </a:rPr>
              <a:t> </a:t>
            </a:r>
            <a:r>
              <a:rPr lang="de-DE" sz="1600" kern="0" dirty="0" smtClean="0">
                <a:solidFill>
                  <a:schemeClr val="tx2"/>
                </a:solidFill>
                <a:latin typeface="Arial"/>
              </a:rPr>
              <a:t>Online-Vertriebskanal auswählen und einsetzen</a:t>
            </a:r>
            <a:endParaRPr lang="de-DE" sz="1600" kern="0" dirty="0">
              <a:solidFill>
                <a:schemeClr val="tx2"/>
              </a:solidFill>
              <a:latin typeface="Arial"/>
            </a:endParaRP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endParaRPr lang="de-DE" sz="100" kern="0" dirty="0" smtClean="0">
              <a:latin typeface="Arial"/>
            </a:endParaRP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sz="1600" kern="0" dirty="0">
                <a:latin typeface="Arial"/>
              </a:rPr>
              <a:t> </a:t>
            </a:r>
            <a:r>
              <a:rPr lang="de-DE" sz="1600" kern="0" dirty="0" smtClean="0">
                <a:solidFill>
                  <a:schemeClr val="tx2"/>
                </a:solidFill>
                <a:latin typeface="Arial"/>
              </a:rPr>
              <a:t>Waren- </a:t>
            </a:r>
            <a:r>
              <a:rPr lang="de-DE" sz="1600" kern="0" dirty="0">
                <a:solidFill>
                  <a:schemeClr val="tx2"/>
                </a:solidFill>
                <a:latin typeface="Arial"/>
              </a:rPr>
              <a:t>und Dienstleistungssortiment mitgestalten </a:t>
            </a:r>
            <a:r>
              <a:rPr lang="de-DE" sz="1600" kern="0" dirty="0" smtClean="0">
                <a:solidFill>
                  <a:schemeClr val="tx2"/>
                </a:solidFill>
                <a:latin typeface="Arial"/>
              </a:rPr>
              <a:t> und </a:t>
            </a:r>
            <a:r>
              <a:rPr lang="de-DE" sz="1600" kern="0" dirty="0">
                <a:solidFill>
                  <a:schemeClr val="tx2"/>
                </a:solidFill>
                <a:latin typeface="Arial"/>
              </a:rPr>
              <a:t>online bewirtschaften</a:t>
            </a: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endParaRPr lang="de-DE" sz="100" kern="0" dirty="0">
              <a:latin typeface="Arial"/>
            </a:endParaRP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sz="1600" kern="0" dirty="0" smtClean="0">
                <a:latin typeface="Arial"/>
              </a:rPr>
              <a:t> </a:t>
            </a:r>
            <a:r>
              <a:rPr lang="de-DE" sz="1600" kern="0" dirty="0" smtClean="0">
                <a:solidFill>
                  <a:schemeClr val="tx2"/>
                </a:solidFill>
                <a:latin typeface="Arial"/>
              </a:rPr>
              <a:t>Beschaffung </a:t>
            </a:r>
            <a:r>
              <a:rPr lang="de-DE" sz="1600" kern="0" dirty="0">
                <a:solidFill>
                  <a:schemeClr val="tx2"/>
                </a:solidFill>
                <a:latin typeface="Arial"/>
              </a:rPr>
              <a:t>unterstützen</a:t>
            </a: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endParaRPr lang="de-DE" sz="100" kern="0" dirty="0">
              <a:solidFill>
                <a:schemeClr val="tx2"/>
              </a:solidFill>
              <a:latin typeface="Arial"/>
            </a:endParaRP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sz="1600" kern="0" dirty="0" smtClean="0">
                <a:solidFill>
                  <a:schemeClr val="tx2"/>
                </a:solidFill>
                <a:latin typeface="Arial"/>
              </a:rPr>
              <a:t> Vertragsanbahnung </a:t>
            </a:r>
            <a:r>
              <a:rPr lang="de-DE" sz="1600" kern="0" dirty="0">
                <a:solidFill>
                  <a:schemeClr val="tx2"/>
                </a:solidFill>
                <a:latin typeface="Arial"/>
              </a:rPr>
              <a:t>im Online-Vertrieb gestalten</a:t>
            </a: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endParaRPr lang="de-DE" sz="100" kern="0" dirty="0">
              <a:solidFill>
                <a:schemeClr val="tx2"/>
              </a:solidFill>
              <a:latin typeface="Arial"/>
            </a:endParaRP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sz="1600" kern="0" dirty="0" smtClean="0">
                <a:solidFill>
                  <a:schemeClr val="tx2"/>
                </a:solidFill>
                <a:latin typeface="Arial"/>
              </a:rPr>
              <a:t> Verträge aus dem Online-Vertrieb abwickeln</a:t>
            </a:r>
            <a:endParaRPr lang="de-DE" sz="1600" kern="0" dirty="0">
              <a:solidFill>
                <a:schemeClr val="tx2"/>
              </a:solidFill>
              <a:latin typeface="Arial"/>
            </a:endParaRP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endParaRPr lang="de-DE" sz="100" kern="0" dirty="0">
              <a:solidFill>
                <a:schemeClr val="tx2"/>
              </a:solidFill>
              <a:latin typeface="Arial"/>
            </a:endParaRP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sz="1600" kern="0" dirty="0" smtClean="0">
                <a:solidFill>
                  <a:schemeClr val="tx2"/>
                </a:solidFill>
                <a:latin typeface="Arial"/>
              </a:rPr>
              <a:t> Kundenkommunikation </a:t>
            </a:r>
            <a:r>
              <a:rPr lang="de-DE" sz="1600" kern="0" dirty="0">
                <a:solidFill>
                  <a:schemeClr val="tx2"/>
                </a:solidFill>
                <a:latin typeface="Arial"/>
              </a:rPr>
              <a:t>gestalten</a:t>
            </a: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endParaRPr lang="de-DE" sz="100" kern="0" dirty="0">
              <a:solidFill>
                <a:schemeClr val="tx2"/>
              </a:solidFill>
              <a:latin typeface="Arial"/>
            </a:endParaRP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sz="1600" kern="0" dirty="0" smtClean="0">
                <a:solidFill>
                  <a:schemeClr val="tx2"/>
                </a:solidFill>
                <a:latin typeface="Arial"/>
              </a:rPr>
              <a:t> Online-Marketing </a:t>
            </a:r>
            <a:r>
              <a:rPr lang="de-DE" sz="1600" kern="0" dirty="0">
                <a:solidFill>
                  <a:schemeClr val="tx2"/>
                </a:solidFill>
                <a:latin typeface="Arial"/>
              </a:rPr>
              <a:t>entwickeln und umsetzen</a:t>
            </a: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endParaRPr lang="de-DE" sz="100" kern="0" dirty="0">
              <a:solidFill>
                <a:schemeClr val="tx2"/>
              </a:solidFill>
              <a:latin typeface="Arial"/>
            </a:endParaRPr>
          </a:p>
          <a:p>
            <a:pPr marL="180975"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sz="1600" kern="0" dirty="0" smtClean="0">
                <a:solidFill>
                  <a:schemeClr val="tx2"/>
                </a:solidFill>
                <a:latin typeface="Arial"/>
              </a:rPr>
              <a:t> Kaufmännische </a:t>
            </a:r>
            <a:r>
              <a:rPr lang="de-DE" sz="1600" kern="0" dirty="0">
                <a:solidFill>
                  <a:schemeClr val="tx2"/>
                </a:solidFill>
                <a:latin typeface="Arial"/>
              </a:rPr>
              <a:t>Steuerung und </a:t>
            </a:r>
            <a:r>
              <a:rPr lang="de-DE" sz="1600" kern="0" dirty="0" smtClean="0">
                <a:solidFill>
                  <a:schemeClr val="tx2"/>
                </a:solidFill>
                <a:latin typeface="Arial"/>
              </a:rPr>
              <a:t>Kontrolle nutzen</a:t>
            </a:r>
            <a:endParaRPr lang="de-DE" sz="1600" kern="0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548" y="411510"/>
            <a:ext cx="6173983" cy="648076"/>
          </a:xfrm>
        </p:spPr>
        <p:txBody>
          <a:bodyPr>
            <a:noAutofit/>
          </a:bodyPr>
          <a:lstStyle/>
          <a:p>
            <a:r>
              <a:rPr lang="de-DE" sz="1800" b="1" dirty="0" smtClean="0">
                <a:solidFill>
                  <a:schemeClr val="tx2"/>
                </a:solidFill>
              </a:rPr>
              <a:t>Der neue Ausbildungsberuf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err="1" smtClean="0">
                <a:hlinkClick r:id="rId2"/>
              </a:rPr>
              <a:t>Erklärfilm</a:t>
            </a:r>
            <a:r>
              <a:rPr lang="de-DE" sz="1800" dirty="0" smtClean="0"/>
              <a:t>: Kaufleute im E-Commerce</a:t>
            </a:r>
            <a:r>
              <a:rPr lang="de-DE" sz="1800" b="1" dirty="0">
                <a:solidFill>
                  <a:schemeClr val="tx2"/>
                </a:solidFill>
              </a:rPr>
              <a:t/>
            </a:r>
            <a:br>
              <a:rPr lang="de-DE" sz="1800" b="1" dirty="0">
                <a:solidFill>
                  <a:schemeClr val="tx2"/>
                </a:solidFill>
              </a:rPr>
            </a:br>
            <a:endParaRPr lang="de-DE" sz="1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" y="1203598"/>
            <a:ext cx="659534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28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95536" y="1131590"/>
            <a:ext cx="8568952" cy="3816424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  <a:spcAft>
                <a:spcPts val="0"/>
              </a:spcAft>
            </a:pPr>
            <a:r>
              <a:rPr lang="de-DE" dirty="0" smtClean="0">
                <a:solidFill>
                  <a:srgbClr val="002060"/>
                </a:solidFill>
              </a:rPr>
              <a:t>Ausgangslange und Historie</a:t>
            </a:r>
          </a:p>
          <a:p>
            <a:pPr marL="457200" indent="-457200">
              <a:spcBef>
                <a:spcPct val="20000"/>
              </a:spcBef>
              <a:spcAft>
                <a:spcPts val="0"/>
              </a:spcAft>
            </a:pPr>
            <a:r>
              <a:rPr lang="de-DE" dirty="0" smtClean="0">
                <a:solidFill>
                  <a:srgbClr val="002060"/>
                </a:solidFill>
              </a:rPr>
              <a:t>Wer </a:t>
            </a:r>
            <a:r>
              <a:rPr lang="de-DE" dirty="0">
                <a:solidFill>
                  <a:srgbClr val="002060"/>
                </a:solidFill>
              </a:rPr>
              <a:t>könnte Ausbildungsbetrieb werden</a:t>
            </a:r>
            <a:r>
              <a:rPr lang="de-DE" dirty="0" smtClean="0">
                <a:solidFill>
                  <a:srgbClr val="002060"/>
                </a:solidFill>
              </a:rPr>
              <a:t>?</a:t>
            </a:r>
          </a:p>
          <a:p>
            <a:pPr marL="457200" indent="-457200">
              <a:spcBef>
                <a:spcPct val="20000"/>
              </a:spcBef>
              <a:spcAft>
                <a:spcPts val="0"/>
              </a:spcAft>
            </a:pPr>
            <a:r>
              <a:rPr lang="de-DE" dirty="0" smtClean="0">
                <a:solidFill>
                  <a:srgbClr val="002060"/>
                </a:solidFill>
              </a:rPr>
              <a:t>Der duale Partner: Berufsschulen</a:t>
            </a:r>
          </a:p>
          <a:p>
            <a:pPr marL="457200" indent="-457200">
              <a:spcBef>
                <a:spcPct val="20000"/>
              </a:spcBef>
              <a:spcAft>
                <a:spcPts val="0"/>
              </a:spcAft>
            </a:pPr>
            <a:r>
              <a:rPr lang="de-DE" dirty="0" smtClean="0"/>
              <a:t>Die berufsprofilgebenden Berufsbildpositionen</a:t>
            </a:r>
            <a:endParaRPr lang="de-DE" dirty="0"/>
          </a:p>
          <a:p>
            <a:pPr marL="457200" lvl="0" indent="-457200">
              <a:spcBef>
                <a:spcPct val="20000"/>
              </a:spcBef>
              <a:spcAft>
                <a:spcPts val="0"/>
              </a:spcAft>
            </a:pPr>
            <a:r>
              <a:rPr lang="de-DE" dirty="0" smtClean="0"/>
              <a:t>Die integrativen Berufsbildpositionen</a:t>
            </a:r>
          </a:p>
          <a:p>
            <a:pPr marL="457200" lvl="0" indent="-457200">
              <a:spcBef>
                <a:spcPct val="20000"/>
              </a:spcBef>
              <a:spcAft>
                <a:spcPts val="0"/>
              </a:spcAft>
            </a:pPr>
            <a:r>
              <a:rPr lang="de-DE" dirty="0" smtClean="0"/>
              <a:t>Rahmenlehrplan</a:t>
            </a:r>
            <a:endParaRPr lang="de-DE" dirty="0"/>
          </a:p>
          <a:p>
            <a:pPr marL="457200" lvl="0" indent="-457200">
              <a:spcBef>
                <a:spcPct val="20000"/>
              </a:spcBef>
              <a:spcAft>
                <a:spcPts val="0"/>
              </a:spcAft>
            </a:pPr>
            <a:r>
              <a:rPr lang="de-DE" dirty="0" smtClean="0"/>
              <a:t>Aufbau der Abschlussprüfung</a:t>
            </a:r>
          </a:p>
          <a:p>
            <a:pPr marL="457200" lvl="0" indent="-457200">
              <a:spcBef>
                <a:spcPct val="20000"/>
              </a:spcBef>
              <a:spcAft>
                <a:spcPts val="0"/>
              </a:spcAft>
            </a:pPr>
            <a:r>
              <a:rPr lang="de-DE" dirty="0" smtClean="0"/>
              <a:t>Gewichtung </a:t>
            </a:r>
            <a:r>
              <a:rPr lang="de-DE" dirty="0"/>
              <a:t>und </a:t>
            </a:r>
            <a:r>
              <a:rPr lang="de-DE" dirty="0" smtClean="0"/>
              <a:t>Prüfungsstruktur</a:t>
            </a:r>
          </a:p>
          <a:p>
            <a:pPr marL="457200" lvl="0" indent="-457200">
              <a:spcBef>
                <a:spcPct val="20000"/>
              </a:spcBef>
              <a:spcAft>
                <a:spcPts val="0"/>
              </a:spcAft>
            </a:pPr>
            <a:r>
              <a:rPr lang="de-DE" dirty="0" smtClean="0"/>
              <a:t>Fortbildungsmöglichkeiten </a:t>
            </a:r>
          </a:p>
          <a:p>
            <a:pPr marL="457200" lvl="0" indent="-457200">
              <a:spcBef>
                <a:spcPct val="20000"/>
              </a:spcBef>
              <a:spcAft>
                <a:spcPts val="0"/>
              </a:spcAft>
            </a:pPr>
            <a:r>
              <a:rPr lang="de-DE" dirty="0" smtClean="0"/>
              <a:t>Wichtige Fertigkeiten </a:t>
            </a:r>
            <a:r>
              <a:rPr lang="de-DE" dirty="0"/>
              <a:t>und </a:t>
            </a:r>
            <a:r>
              <a:rPr lang="de-DE" dirty="0" smtClean="0"/>
              <a:t>Fähigkeiten</a:t>
            </a:r>
          </a:p>
          <a:p>
            <a:pPr marL="457200" lvl="0" indent="-457200">
              <a:spcBef>
                <a:spcPct val="20000"/>
              </a:spcBef>
              <a:spcAft>
                <a:spcPts val="0"/>
              </a:spcAft>
            </a:pPr>
            <a:r>
              <a:rPr lang="de-DE" dirty="0" smtClean="0"/>
              <a:t>Nach der Qualifizierung </a:t>
            </a:r>
            <a:endParaRPr lang="de-DE" dirty="0" smtClean="0">
              <a:solidFill>
                <a:srgbClr val="002060"/>
              </a:solidFill>
            </a:endParaRPr>
          </a:p>
          <a:p>
            <a:endParaRPr lang="de-DE" dirty="0" smtClean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11510"/>
            <a:ext cx="6173983" cy="505836"/>
          </a:xfrm>
        </p:spPr>
        <p:txBody>
          <a:bodyPr>
            <a:noAutofit/>
          </a:bodyPr>
          <a:lstStyle/>
          <a:p>
            <a:r>
              <a:rPr lang="de-DE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neue </a:t>
            </a:r>
            <a:r>
              <a:rPr lang="de-DE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Ausbildungsberuf</a:t>
            </a:r>
            <a:br>
              <a:rPr lang="de-DE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Übersicht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5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331640" y="1707654"/>
            <a:ext cx="5861744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600" b="1" dirty="0" smtClean="0">
                <a:solidFill>
                  <a:srgbClr val="002F5D"/>
                </a:solidFill>
              </a:rPr>
              <a:t>Kaufmann/Kauffrau </a:t>
            </a:r>
            <a:r>
              <a:rPr lang="de-DE" altLang="de-DE" sz="1600" b="1" dirty="0">
                <a:solidFill>
                  <a:srgbClr val="002F5D"/>
                </a:solidFill>
              </a:rPr>
              <a:t>im </a:t>
            </a:r>
            <a:r>
              <a:rPr lang="de-DE" altLang="de-DE" sz="1600" b="1" dirty="0" smtClean="0">
                <a:solidFill>
                  <a:srgbClr val="002F5D"/>
                </a:solidFill>
              </a:rPr>
              <a:t>E-Commerce:</a:t>
            </a:r>
            <a:r>
              <a:rPr lang="de-DE" altLang="de-DE" sz="1600" b="1" dirty="0">
                <a:solidFill>
                  <a:srgbClr val="002F5D"/>
                </a:solidFill>
              </a:rPr>
              <a:t/>
            </a:r>
            <a:br>
              <a:rPr lang="de-DE" altLang="de-DE" sz="1600" b="1" dirty="0">
                <a:solidFill>
                  <a:srgbClr val="002F5D"/>
                </a:solidFill>
              </a:rPr>
            </a:br>
            <a:r>
              <a:rPr lang="de-DE" altLang="de-DE" sz="1600" b="1" dirty="0" smtClean="0">
                <a:solidFill>
                  <a:srgbClr val="002F5D"/>
                </a:solidFill>
              </a:rPr>
              <a:t>Gestreckte Abschlussprüfung (Monoberuf)</a:t>
            </a:r>
            <a:endParaRPr lang="de-DE" altLang="de-DE" sz="1600" b="1" dirty="0">
              <a:solidFill>
                <a:srgbClr val="002F5D"/>
              </a:solidFill>
            </a:endParaRPr>
          </a:p>
        </p:txBody>
      </p:sp>
      <p:sp>
        <p:nvSpPr>
          <p:cNvPr id="2" name="Pfeil nach unten 1"/>
          <p:cNvSpPr/>
          <p:nvPr/>
        </p:nvSpPr>
        <p:spPr>
          <a:xfrm>
            <a:off x="4082492" y="2499744"/>
            <a:ext cx="360040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331640" y="2931790"/>
            <a:ext cx="5861744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600" b="1" dirty="0" smtClean="0">
                <a:solidFill>
                  <a:srgbClr val="002F5D"/>
                </a:solidFill>
              </a:rPr>
              <a:t>Folgende berufsprofilgebende Berufsbildpositionen </a:t>
            </a:r>
          </a:p>
          <a:p>
            <a:pPr algn="ctr"/>
            <a:r>
              <a:rPr lang="de-DE" altLang="de-DE" sz="1600" b="1" dirty="0" smtClean="0">
                <a:solidFill>
                  <a:srgbClr val="002F5D"/>
                </a:solidFill>
              </a:rPr>
              <a:t>samt Lernzielen </a:t>
            </a:r>
            <a:r>
              <a:rPr lang="de-DE" altLang="de-DE" sz="1600" b="1" dirty="0">
                <a:solidFill>
                  <a:srgbClr val="002F5D"/>
                </a:solidFill>
              </a:rPr>
              <a:t>sind geplant:</a:t>
            </a:r>
          </a:p>
        </p:txBody>
      </p:sp>
      <p:sp>
        <p:nvSpPr>
          <p:cNvPr id="10" name="Pfeil nach unten 9"/>
          <p:cNvSpPr/>
          <p:nvPr/>
        </p:nvSpPr>
        <p:spPr>
          <a:xfrm>
            <a:off x="4082492" y="3723878"/>
            <a:ext cx="360040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Titel 4"/>
          <p:cNvSpPr>
            <a:spLocks noGrp="1"/>
          </p:cNvSpPr>
          <p:nvPr>
            <p:ph type="title"/>
          </p:nvPr>
        </p:nvSpPr>
        <p:spPr>
          <a:xfrm>
            <a:off x="395548" y="411510"/>
            <a:ext cx="6173983" cy="505836"/>
          </a:xfrm>
        </p:spPr>
        <p:txBody>
          <a:bodyPr>
            <a:no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Der neue </a:t>
            </a:r>
            <a:r>
              <a:rPr lang="de-DE" sz="1800" b="1" dirty="0" smtClean="0">
                <a:solidFill>
                  <a:schemeClr val="tx2"/>
                </a:solidFill>
              </a:rPr>
              <a:t>Ausbildungsberuf</a:t>
            </a:r>
            <a:br>
              <a:rPr lang="de-DE" sz="1800" b="1" dirty="0" smtClean="0">
                <a:solidFill>
                  <a:schemeClr val="tx2"/>
                </a:solidFill>
              </a:rPr>
            </a:br>
            <a:r>
              <a:rPr lang="de-DE" sz="1800" b="1" dirty="0" smtClean="0"/>
              <a:t>Die </a:t>
            </a:r>
            <a:r>
              <a:rPr lang="de-DE" sz="1800" b="1" dirty="0" smtClean="0">
                <a:solidFill>
                  <a:srgbClr val="00A893"/>
                </a:solidFill>
              </a:rPr>
              <a:t>berufsprofilgebenden Fertigkeiten, Kenntnisse und Fähigkeiten im Einzelnen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b="1" dirty="0">
                <a:solidFill>
                  <a:schemeClr val="tx2"/>
                </a:solidFill>
              </a:rPr>
              <a:t/>
            </a:r>
            <a:br>
              <a:rPr lang="de-DE" sz="1800" b="1" dirty="0">
                <a:solidFill>
                  <a:schemeClr val="tx2"/>
                </a:solidFill>
              </a:rPr>
            </a:br>
            <a:endParaRPr lang="de-DE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67544" y="411510"/>
            <a:ext cx="6264696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Online-Vertriebskanäle</a:t>
            </a:r>
            <a:r>
              <a:rPr sz="20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kern="0" dirty="0">
                <a:solidFill>
                  <a:srgbClr val="002F5D"/>
                </a:solidFill>
                <a:latin typeface="Arial"/>
              </a:rPr>
              <a:t>auswählen und einsetzen</a:t>
            </a:r>
          </a:p>
          <a:p>
            <a:pPr algn="ctr"/>
            <a:r>
              <a:rPr sz="1600" b="1" kern="0" dirty="0">
                <a:solidFill>
                  <a:srgbClr val="002F5D"/>
                </a:solidFill>
                <a:latin typeface="Arial"/>
                <a:cs typeface="Arial" panose="020B0604020202020204" pitchFamily="34" charset="0"/>
              </a:rPr>
              <a:t>(16 Ausbildungs</a:t>
            </a:r>
            <a:r>
              <a:rPr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wochen: 16. bis 36. Monat</a:t>
            </a:r>
            <a:r>
              <a:rPr sz="1600" b="1" kern="0" dirty="0">
                <a:solidFill>
                  <a:srgbClr val="002F5D"/>
                </a:solidFill>
                <a:latin typeface="Arial"/>
                <a:cs typeface="Arial" panose="020B0604020202020204" pitchFamily="34" charset="0"/>
              </a:rPr>
              <a:t>)</a:t>
            </a:r>
            <a:endParaRPr sz="2000" b="1" kern="0" dirty="0">
              <a:solidFill>
                <a:srgbClr val="003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611560" y="1491633"/>
            <a:ext cx="7488832" cy="3168352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a</a:t>
            </a:r>
            <a:r>
              <a:rPr lang="de-DE" sz="1800" dirty="0" smtClean="0"/>
              <a:t>) Online-Vertriebskanäle nach Leistungsumfang, Leistungsfähigkeit, Einsatzbereichen und Wirtschaftlichkeit unterscheiden und auswählen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b) Nutzerverhalten auswerten und Verbesserungsvorschläge für den Online-Vertrieb ableiten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c) Prozessabläufe analysieren und Konzepte für anwenderfreundliche Benutzeroberfläche weiterentwickeln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3877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67544" y="1275606"/>
            <a:ext cx="7704856" cy="3528392"/>
          </a:xfrm>
        </p:spPr>
        <p:txBody>
          <a:bodyPr>
            <a:normAutofit lnSpcReduction="10000"/>
          </a:bodyPr>
          <a:lstStyle/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d) rechtliche </a:t>
            </a:r>
            <a:r>
              <a:rPr lang="de-DE" sz="1800" dirty="0" smtClean="0"/>
              <a:t>Regelungen und </a:t>
            </a:r>
            <a:r>
              <a:rPr lang="de-DE" sz="1800" dirty="0"/>
              <a:t>betriebliche Vorgaben, insbesondere zu Informationspflichten, Wettbewerbsrecht, Markenschutz, Urheberrecht und Datenschutz, beim Einsatz des Online-Vertriebskanals einhalten  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e) technische und organisatorische Voraussetzungen und Rahmenbedingungen für den Einsatz neuer Online-Vertriebskanäle im Zusammenhang mit </a:t>
            </a:r>
            <a:r>
              <a:rPr lang="de-DE" sz="1800" dirty="0" smtClean="0"/>
              <a:t>unterschiedlichen Geschäftsmodellen </a:t>
            </a:r>
            <a:r>
              <a:rPr lang="de-DE" sz="1800" dirty="0"/>
              <a:t>einschätzen </a:t>
            </a:r>
            <a:r>
              <a:rPr lang="de-DE" sz="1800" dirty="0" smtClean="0"/>
              <a:t>und Maßnahmen ableiten</a:t>
            </a:r>
          </a:p>
          <a:p>
            <a:pPr>
              <a:spcBef>
                <a:spcPts val="0"/>
              </a:spcBef>
              <a:buClr>
                <a:schemeClr val="accent1"/>
              </a:buClr>
            </a:pPr>
            <a:endParaRPr lang="de-DE" sz="1800" dirty="0"/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f) bei der Weiterentwicklung und Optimierung der Systeme des Online-Vertriebs mit internen und externen Dienstleistern kooperieren, Dienstleistungsumfang definieren und Leistungserbringung kontrollieren</a:t>
            </a:r>
          </a:p>
          <a:p>
            <a:endParaRPr lang="de-DE" sz="170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67544" y="411510"/>
            <a:ext cx="6264696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Online-Vertriebskanäle</a:t>
            </a:r>
            <a:r>
              <a:rPr sz="20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kern="0" dirty="0">
                <a:solidFill>
                  <a:srgbClr val="002F5D"/>
                </a:solidFill>
                <a:latin typeface="Arial"/>
              </a:rPr>
              <a:t>auswählen und einsetzen</a:t>
            </a:r>
          </a:p>
          <a:p>
            <a:pPr algn="ctr"/>
            <a:r>
              <a:rPr sz="1600" b="1" kern="0" dirty="0">
                <a:solidFill>
                  <a:srgbClr val="002F5D"/>
                </a:solidFill>
                <a:latin typeface="Arial"/>
                <a:cs typeface="Arial" panose="020B0604020202020204" pitchFamily="34" charset="0"/>
              </a:rPr>
              <a:t>(16 Ausbildungs</a:t>
            </a:r>
            <a:r>
              <a:rPr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wochen: 16. bis 36. Monat</a:t>
            </a:r>
            <a:r>
              <a:rPr sz="1600" b="1" kern="0" dirty="0">
                <a:solidFill>
                  <a:srgbClr val="002F5D"/>
                </a:solidFill>
                <a:latin typeface="Arial"/>
                <a:cs typeface="Arial" panose="020B0604020202020204" pitchFamily="34" charset="0"/>
              </a:rPr>
              <a:t>)</a:t>
            </a:r>
            <a:endParaRPr sz="2000" b="1" kern="0" dirty="0">
              <a:solidFill>
                <a:srgbClr val="003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9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467544" y="411510"/>
            <a:ext cx="6264696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Waren- oder Dienstleistungssortiment mitgestalten              und online bewirtschaften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9621"/>
            <a:ext cx="6264696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1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611560" y="1203607"/>
            <a:ext cx="7848872" cy="349165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a)</a:t>
            </a:r>
            <a:r>
              <a:rPr lang="de-DE" sz="1800" dirty="0"/>
              <a:t> </a:t>
            </a:r>
            <a:r>
              <a:rPr lang="de-DE" sz="1800" dirty="0" smtClean="0"/>
              <a:t>Produktdaten </a:t>
            </a:r>
            <a:r>
              <a:rPr lang="de-DE" sz="1800" dirty="0"/>
              <a:t>zu Waren oder Dienstleistungen beschaffen, ergänzen und </a:t>
            </a:r>
            <a:r>
              <a:rPr lang="de-DE" sz="1800" dirty="0" smtClean="0"/>
              <a:t>aufbereiten</a:t>
            </a:r>
          </a:p>
          <a:p>
            <a:pPr marL="285750" indent="-285750">
              <a:lnSpc>
                <a:spcPct val="11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lnSpc>
                <a:spcPct val="11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b</a:t>
            </a:r>
            <a:r>
              <a:rPr lang="de-DE" sz="1800" dirty="0" smtClean="0"/>
              <a:t>) Produkte </a:t>
            </a:r>
            <a:r>
              <a:rPr lang="de-DE" sz="1800" dirty="0"/>
              <a:t>kategorisieren, einstellen und </a:t>
            </a:r>
            <a:r>
              <a:rPr lang="de-DE" sz="1800" dirty="0" smtClean="0"/>
              <a:t>verkaufsfördernd präsentieren</a:t>
            </a:r>
          </a:p>
          <a:p>
            <a:pPr marL="285750" indent="-285750">
              <a:lnSpc>
                <a:spcPct val="11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lnSpc>
                <a:spcPct val="11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c</a:t>
            </a:r>
            <a:r>
              <a:rPr lang="de-DE" sz="1800" dirty="0" smtClean="0"/>
              <a:t>) rechtliche </a:t>
            </a:r>
            <a:r>
              <a:rPr lang="de-DE" sz="1800" dirty="0"/>
              <a:t>Regelungen, insbesondere zu Informationspflichten, Wettbewerbsrecht, Markenschutz, </a:t>
            </a:r>
            <a:r>
              <a:rPr lang="de-DE" sz="1800" dirty="0" smtClean="0"/>
              <a:t>Urheberrecht </a:t>
            </a:r>
            <a:r>
              <a:rPr lang="de-DE" sz="1800" dirty="0"/>
              <a:t>und Datenschutz bei der Gestaltung des Sortiments </a:t>
            </a:r>
            <a:r>
              <a:rPr lang="de-DE" sz="1800" dirty="0" smtClean="0"/>
              <a:t>einhalten</a:t>
            </a:r>
          </a:p>
          <a:p>
            <a:pPr marL="285750" indent="-285750">
              <a:lnSpc>
                <a:spcPct val="11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lnSpc>
                <a:spcPct val="11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d</a:t>
            </a:r>
            <a:r>
              <a:rPr lang="de-DE" sz="1800" dirty="0"/>
              <a:t>) Serviceleistungen und Zusatzangebote im Online-Vertriebssystem hinterlegen und Angebotsregeln </a:t>
            </a:r>
            <a:r>
              <a:rPr lang="de-DE" sz="1800" dirty="0" smtClean="0"/>
              <a:t>festlegen</a:t>
            </a:r>
          </a:p>
          <a:p>
            <a:pPr marL="285750" indent="-285750">
              <a:lnSpc>
                <a:spcPct val="11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lnSpc>
                <a:spcPct val="11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e) Bezahlsysteme auswählen und einsetzen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800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800" dirty="0" smtClean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4" y="411510"/>
            <a:ext cx="6264696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Waren- oder Dienstleistungssortiment mitgestalten              und online bewirtschaften </a:t>
            </a:r>
          </a:p>
          <a:p>
            <a:pPr algn="ctr"/>
            <a:r>
              <a:rPr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 Ausbildungswochen: 1. bis 15. Monat) </a:t>
            </a:r>
          </a:p>
        </p:txBody>
      </p:sp>
    </p:spTree>
    <p:extLst>
      <p:ext uri="{BB962C8B-B14F-4D97-AF65-F5344CB8AC3E}">
        <p14:creationId xmlns:p14="http://schemas.microsoft.com/office/powerpoint/2010/main" val="9881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11560" y="1419623"/>
            <a:ext cx="7776864" cy="334133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f) Potenziale </a:t>
            </a:r>
            <a:r>
              <a:rPr lang="de-DE" sz="1800" dirty="0"/>
              <a:t>anderer </a:t>
            </a:r>
            <a:r>
              <a:rPr lang="de-DE" sz="1800" dirty="0" smtClean="0"/>
              <a:t>Vertriebskanäle </a:t>
            </a:r>
            <a:r>
              <a:rPr lang="de-DE" sz="1800" dirty="0"/>
              <a:t>beurteilen </a:t>
            </a:r>
            <a:r>
              <a:rPr lang="de-DE" sz="1800" dirty="0" smtClean="0"/>
              <a:t>und Möglichkeiten </a:t>
            </a:r>
            <a:r>
              <a:rPr lang="de-DE" sz="1800" dirty="0"/>
              <a:t>der Nutzung </a:t>
            </a:r>
            <a:r>
              <a:rPr lang="de-DE" sz="1800" dirty="0" smtClean="0"/>
              <a:t>prüfen</a:t>
            </a: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 smtClean="0"/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g) Testmethoden </a:t>
            </a:r>
            <a:r>
              <a:rPr lang="de-DE" sz="1800" dirty="0"/>
              <a:t>zur </a:t>
            </a:r>
            <a:r>
              <a:rPr lang="de-DE" sz="1800" dirty="0" smtClean="0"/>
              <a:t>laufenden Optimierung des Nutzungsprozesses </a:t>
            </a:r>
            <a:r>
              <a:rPr lang="de-DE" sz="1800" dirty="0"/>
              <a:t>einsetzen und Ergebnisse </a:t>
            </a:r>
            <a:r>
              <a:rPr lang="de-DE" sz="1800" dirty="0" smtClean="0"/>
              <a:t>auswerten</a:t>
            </a: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h) qualitätssichernde Maßnahmen anwenden</a:t>
            </a: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 smtClean="0"/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i</a:t>
            </a:r>
            <a:r>
              <a:rPr lang="de-DE" sz="1800" dirty="0"/>
              <a:t>) bei Preiskalkulationen </a:t>
            </a:r>
            <a:r>
              <a:rPr lang="de-DE" sz="1800" dirty="0" smtClean="0"/>
              <a:t>mitwirken</a:t>
            </a: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j) Vorschläge für die kunden- und ertragsorientierte Weiterentwicklung des </a:t>
            </a:r>
            <a:r>
              <a:rPr lang="de-DE" sz="1800" dirty="0" smtClean="0"/>
              <a:t>Sortiments </a:t>
            </a:r>
            <a:r>
              <a:rPr lang="de-DE" sz="1800" dirty="0"/>
              <a:t>erarbeiten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80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67544" y="411510"/>
            <a:ext cx="6264696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Waren- oder Dienstleistungssortiment mitgestalten             und online bewirtschaften </a:t>
            </a:r>
          </a:p>
          <a:p>
            <a:pPr algn="ctr"/>
            <a:r>
              <a:rPr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 Ausbildungswochen: 16. bis 36. Monat) </a:t>
            </a:r>
          </a:p>
        </p:txBody>
      </p:sp>
    </p:spTree>
    <p:extLst>
      <p:ext uri="{BB962C8B-B14F-4D97-AF65-F5344CB8AC3E}">
        <p14:creationId xmlns:p14="http://schemas.microsoft.com/office/powerpoint/2010/main" val="19655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467544" y="411510"/>
            <a:ext cx="626469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Beschaffung unterstützen</a:t>
            </a:r>
          </a:p>
          <a:p>
            <a:pPr algn="ctr"/>
            <a:r>
              <a:rPr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Ausbildungswochen: 1. bis 15. Monat)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611560" y="1275605"/>
            <a:ext cx="7488832" cy="3491659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a) Nachfrage nach Waren oder Dienstleistungen im Online-Vertriebskanal ermitteln und Schlussfolgerungen für Beschaffung ableiten</a:t>
            </a: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b) für </a:t>
            </a:r>
            <a:r>
              <a:rPr lang="de-DE" sz="1800" dirty="0"/>
              <a:t>den Online-Vertrieb relevante </a:t>
            </a:r>
            <a:r>
              <a:rPr lang="de-DE" sz="1800" dirty="0" smtClean="0"/>
              <a:t>Produktdaten festlegen </a:t>
            </a:r>
            <a:r>
              <a:rPr lang="de-DE" sz="1800" dirty="0"/>
              <a:t>und deren Bereitstellung </a:t>
            </a:r>
            <a:r>
              <a:rPr lang="de-DE" sz="1800" dirty="0" smtClean="0"/>
              <a:t>sicherstellen</a:t>
            </a: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>
              <a:ea typeface="Times New Roman"/>
              <a:cs typeface="Times New Roman"/>
            </a:endParaRP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ea typeface="Times New Roman"/>
                <a:cs typeface="Times New Roman"/>
              </a:rPr>
              <a:t>c) Waren- </a:t>
            </a:r>
            <a:r>
              <a:rPr lang="de-DE" sz="1800" dirty="0">
                <a:ea typeface="Times New Roman"/>
                <a:cs typeface="Times New Roman"/>
              </a:rPr>
              <a:t>oder Datenfluss als Händler oder Vermittler sicherstellen, Bestandsführung unterstützen, Schwachstellen analysieren und Prozesse </a:t>
            </a:r>
            <a:r>
              <a:rPr lang="de-DE" sz="1800" dirty="0" smtClean="0">
                <a:ea typeface="Times New Roman"/>
                <a:cs typeface="Times New Roman"/>
              </a:rPr>
              <a:t>optimieren</a:t>
            </a: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>
              <a:cs typeface="Times New Roman"/>
            </a:endParaRP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d</a:t>
            </a:r>
            <a:r>
              <a:rPr lang="de-DE" sz="1800" dirty="0" smtClean="0"/>
              <a:t>) Absatzzahlen </a:t>
            </a:r>
            <a:r>
              <a:rPr lang="de-DE" sz="1800" dirty="0"/>
              <a:t>für die </a:t>
            </a:r>
            <a:r>
              <a:rPr lang="de-DE" sz="1800" dirty="0" smtClean="0"/>
              <a:t>Beschaffung </a:t>
            </a:r>
            <a:r>
              <a:rPr lang="de-DE" sz="1800" dirty="0"/>
              <a:t>aufbereiten</a:t>
            </a:r>
          </a:p>
        </p:txBody>
      </p:sp>
    </p:spTree>
    <p:extLst>
      <p:ext uri="{BB962C8B-B14F-4D97-AF65-F5344CB8AC3E}">
        <p14:creationId xmlns:p14="http://schemas.microsoft.com/office/powerpoint/2010/main" val="13607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467544" y="411510"/>
            <a:ext cx="626469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Vertragsanbahnung im Online-Vertrieb gestalten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5608"/>
            <a:ext cx="626469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1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467544" y="411510"/>
            <a:ext cx="626469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Vertragsanbahnung im Online-Vertrieb gestalten</a:t>
            </a:r>
          </a:p>
          <a:p>
            <a:pPr algn="ctr"/>
            <a:r>
              <a:rPr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 Ausbildungswochen: 1. bis 15. Monat)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11560" y="1131592"/>
            <a:ext cx="7416824" cy="3528392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a)</a:t>
            </a:r>
            <a:r>
              <a:rPr lang="de-DE" sz="1800" dirty="0"/>
              <a:t> </a:t>
            </a:r>
            <a:r>
              <a:rPr lang="de-DE" sz="1800" dirty="0" smtClean="0"/>
              <a:t>Übersicht </a:t>
            </a:r>
            <a:r>
              <a:rPr lang="de-DE" sz="1800" dirty="0"/>
              <a:t>der ausgewählten Waren oder Dienstleistungen </a:t>
            </a:r>
            <a:r>
              <a:rPr lang="de-DE" sz="1800" dirty="0" smtClean="0"/>
              <a:t>dem Kunden oder der Kundin bereitstellen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b</a:t>
            </a:r>
            <a:r>
              <a:rPr lang="de-DE" sz="1800" dirty="0" smtClean="0"/>
              <a:t>) Kundendaten- </a:t>
            </a:r>
            <a:r>
              <a:rPr lang="de-DE" sz="1800" dirty="0"/>
              <a:t>und </a:t>
            </a:r>
            <a:r>
              <a:rPr lang="de-DE" sz="1800" dirty="0" smtClean="0"/>
              <a:t>Zahlungsdatenerfassung benutzerfreundlich gestalten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c)</a:t>
            </a:r>
            <a:r>
              <a:rPr lang="de-DE" sz="1800" dirty="0"/>
              <a:t> </a:t>
            </a:r>
            <a:r>
              <a:rPr lang="de-DE" sz="1800" dirty="0" smtClean="0"/>
              <a:t>Kundendaten </a:t>
            </a:r>
            <a:r>
              <a:rPr lang="de-DE" sz="1800" dirty="0"/>
              <a:t>und </a:t>
            </a:r>
            <a:r>
              <a:rPr lang="de-DE" sz="1800" dirty="0" smtClean="0"/>
              <a:t>Zahlungsdaten </a:t>
            </a:r>
            <a:r>
              <a:rPr lang="de-DE" sz="1800" dirty="0"/>
              <a:t>erheben und im System </a:t>
            </a:r>
            <a:r>
              <a:rPr lang="de-DE" sz="1800" dirty="0" smtClean="0"/>
              <a:t>verarbeiten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d)</a:t>
            </a:r>
            <a:r>
              <a:rPr lang="de-DE" sz="1800" dirty="0"/>
              <a:t> </a:t>
            </a:r>
            <a:r>
              <a:rPr lang="de-DE" sz="1800" dirty="0" smtClean="0"/>
              <a:t>Maßnahmen </a:t>
            </a:r>
            <a:r>
              <a:rPr lang="de-DE" sz="1800" dirty="0"/>
              <a:t>zur </a:t>
            </a:r>
            <a:r>
              <a:rPr lang="de-DE" sz="1800" dirty="0" smtClean="0"/>
              <a:t>Verhinderung </a:t>
            </a:r>
            <a:r>
              <a:rPr lang="de-DE" sz="1800" dirty="0"/>
              <a:t>von Zahlungsausfällen </a:t>
            </a:r>
            <a:r>
              <a:rPr lang="de-DE" sz="1800" dirty="0" smtClean="0"/>
              <a:t>einsetzen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e) Bezahlverfahren kundenbezogen bereitstellen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8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8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05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611559" y="1275606"/>
            <a:ext cx="7416824" cy="3240360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f</a:t>
            </a:r>
            <a:r>
              <a:rPr lang="de-DE" sz="1800" dirty="0"/>
              <a:t>) Wege der Übermittlung und Bereitstellung von Waren </a:t>
            </a:r>
            <a:br>
              <a:rPr lang="de-DE" sz="1800" dirty="0"/>
            </a:br>
            <a:r>
              <a:rPr lang="de-DE" sz="1800" dirty="0"/>
              <a:t>oder Dienstleistungen auswählen und </a:t>
            </a:r>
            <a:r>
              <a:rPr lang="de-DE" sz="1800" dirty="0" smtClean="0"/>
              <a:t>dem </a:t>
            </a:r>
            <a:r>
              <a:rPr lang="de-DE" sz="1800" dirty="0"/>
              <a:t>Kunden </a:t>
            </a:r>
            <a:r>
              <a:rPr lang="de-DE" sz="1800" dirty="0" smtClean="0"/>
              <a:t>oder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/>
              <a:t>der Kundin </a:t>
            </a:r>
            <a:r>
              <a:rPr lang="de-DE" sz="1800" dirty="0" smtClean="0"/>
              <a:t>anbieten</a:t>
            </a:r>
          </a:p>
          <a:p>
            <a:pPr>
              <a:buClr>
                <a:schemeClr val="accent2"/>
              </a:buClr>
            </a:pPr>
            <a:endParaRPr lang="de-DE" sz="5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g) rechtliche </a:t>
            </a:r>
            <a:r>
              <a:rPr lang="de-DE" sz="1800" dirty="0"/>
              <a:t>Regelungen, insbesondere zum Datenschutz, zu allgemeinen Geschäftsbedingungen und zum </a:t>
            </a:r>
            <a:r>
              <a:rPr lang="de-DE" sz="1800" dirty="0" smtClean="0"/>
              <a:t>Fernabsatz, </a:t>
            </a:r>
            <a:r>
              <a:rPr lang="de-DE" sz="1800" dirty="0"/>
              <a:t>einhalten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h) Vertragsangebot des </a:t>
            </a:r>
            <a:r>
              <a:rPr lang="de-DE" sz="1800" dirty="0" smtClean="0"/>
              <a:t>Kunden oder </a:t>
            </a:r>
            <a:r>
              <a:rPr lang="de-DE" sz="1800" dirty="0"/>
              <a:t>der </a:t>
            </a:r>
            <a:r>
              <a:rPr lang="de-DE" sz="1800" dirty="0" smtClean="0"/>
              <a:t>Kundin </a:t>
            </a:r>
            <a:r>
              <a:rPr lang="de-DE" sz="1800" dirty="0"/>
              <a:t>erfassen und Bedingungen der Vertragserfüllung prüfen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i)	Auftragsdaten für den Kunden </a:t>
            </a:r>
            <a:r>
              <a:rPr lang="de-DE" sz="1800" dirty="0" smtClean="0"/>
              <a:t>oder die </a:t>
            </a:r>
            <a:r>
              <a:rPr lang="de-DE" sz="1800" dirty="0"/>
              <a:t>Kundin verständlich darstellen und für nachfolgende Prozesse </a:t>
            </a:r>
            <a:r>
              <a:rPr lang="de-DE" sz="1800" dirty="0" smtClean="0"/>
              <a:t>bereitstellen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80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67544" y="411510"/>
            <a:ext cx="626469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Vertragsanbahnung im Online-Vertrieb gestalten</a:t>
            </a:r>
          </a:p>
          <a:p>
            <a:pPr algn="ctr"/>
            <a:r>
              <a:rPr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 Ausbildungswochen: 1. bis 15. Monat)</a:t>
            </a:r>
          </a:p>
        </p:txBody>
      </p:sp>
    </p:spTree>
    <p:extLst>
      <p:ext uri="{BB962C8B-B14F-4D97-AF65-F5344CB8AC3E}">
        <p14:creationId xmlns:p14="http://schemas.microsoft.com/office/powerpoint/2010/main" val="36123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4355976" y="1131590"/>
            <a:ext cx="1728192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21829" y="195486"/>
            <a:ext cx="7128792" cy="70787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de-DE" sz="2000" b="1" kern="0" dirty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Online-Handel erwartet </a:t>
            </a:r>
            <a:r>
              <a:rPr lang="de-DE" sz="2000" b="1" kern="0" dirty="0" smtClean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de-DE" sz="2000" b="1" kern="0" dirty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</a:p>
          <a:p>
            <a:pPr defTabSz="457200">
              <a:spcBef>
                <a:spcPct val="0"/>
              </a:spcBef>
            </a:pPr>
            <a:r>
              <a:rPr lang="de-DE" sz="2000" b="1" kern="0" dirty="0">
                <a:solidFill>
                  <a:srgbClr val="00A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Umsatzplus </a:t>
            </a:r>
            <a:r>
              <a:rPr lang="de-DE" sz="2000" b="1" kern="0" dirty="0" smtClean="0">
                <a:solidFill>
                  <a:srgbClr val="00A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rund </a:t>
            </a:r>
            <a:r>
              <a:rPr lang="de-DE" sz="2000" b="1" kern="0" dirty="0">
                <a:solidFill>
                  <a:srgbClr val="00A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DE" sz="2000" b="1" kern="0" dirty="0" smtClean="0">
                <a:solidFill>
                  <a:srgbClr val="00A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endParaRPr lang="de-DE" sz="2000" b="1" dirty="0">
              <a:solidFill>
                <a:srgbClr val="002F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8" y="1119039"/>
            <a:ext cx="8382321" cy="398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6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11574" y="1275606"/>
            <a:ext cx="6200003" cy="356366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a) sicherstellen, dass der Kunde oder die Kundin über das Zustandekommen des Vertrages informiert wird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b) bei </a:t>
            </a:r>
            <a:r>
              <a:rPr lang="de-DE" sz="1800" dirty="0"/>
              <a:t>Störungen der </a:t>
            </a:r>
            <a:r>
              <a:rPr lang="de-DE" sz="1800" dirty="0" smtClean="0"/>
              <a:t>Datenübermittlung </a:t>
            </a:r>
            <a:r>
              <a:rPr lang="de-DE" sz="1800" dirty="0"/>
              <a:t>für die </a:t>
            </a:r>
            <a:r>
              <a:rPr lang="de-DE" sz="1800" dirty="0" smtClean="0"/>
              <a:t>Vertragserfüllung </a:t>
            </a:r>
            <a:r>
              <a:rPr lang="de-DE" sz="1800" dirty="0"/>
              <a:t>Maßnahmen </a:t>
            </a:r>
            <a:r>
              <a:rPr lang="de-DE" sz="1800" dirty="0" smtClean="0"/>
              <a:t>ergreifen</a:t>
            </a:r>
          </a:p>
          <a:p>
            <a:pPr>
              <a:buClr>
                <a:schemeClr val="accent2"/>
              </a:buClr>
            </a:pPr>
            <a:endParaRPr lang="de-DE" sz="18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c) bei </a:t>
            </a:r>
            <a:r>
              <a:rPr lang="de-DE" sz="1800" dirty="0"/>
              <a:t>der Vertragserfüllung entstehende Störungen </a:t>
            </a:r>
            <a:r>
              <a:rPr lang="de-DE" sz="1800" dirty="0" smtClean="0"/>
              <a:t>bearbeiten </a:t>
            </a:r>
            <a:r>
              <a:rPr lang="de-DE" sz="1800" dirty="0"/>
              <a:t>und dabei die rechtlichen und betrieblichen Vorgaben </a:t>
            </a:r>
            <a:r>
              <a:rPr lang="de-DE" sz="1800" dirty="0" smtClean="0"/>
              <a:t>einhalten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d</a:t>
            </a:r>
            <a:r>
              <a:rPr lang="de-DE" sz="1800" dirty="0"/>
              <a:t>) </a:t>
            </a:r>
            <a:r>
              <a:rPr lang="de-DE" sz="1800" dirty="0" smtClean="0"/>
              <a:t>Waren- </a:t>
            </a:r>
            <a:r>
              <a:rPr lang="de-DE" sz="1800" dirty="0"/>
              <a:t>oder </a:t>
            </a:r>
            <a:r>
              <a:rPr lang="de-DE" sz="1800" dirty="0" smtClean="0"/>
              <a:t>dienstleistungsbezogene </a:t>
            </a:r>
            <a:r>
              <a:rPr lang="de-DE" sz="1800" dirty="0"/>
              <a:t>Rückabwicklungsprozesse </a:t>
            </a:r>
            <a:r>
              <a:rPr lang="de-DE" sz="1800" dirty="0" smtClean="0"/>
              <a:t>organisieren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516222" y="1790119"/>
            <a:ext cx="2376263" cy="584775"/>
          </a:xfrm>
          <a:prstGeom prst="rect">
            <a:avLst/>
          </a:prstGeom>
          <a:noFill/>
          <a:ln w="15875">
            <a:solidFill>
              <a:srgbClr val="00A89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bis 15. Monat:</a:t>
            </a:r>
            <a:endParaRPr lang="de-DE" sz="1600" b="1" dirty="0">
              <a:solidFill>
                <a:srgbClr val="00A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Ausbildungswochen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516222" y="3566423"/>
            <a:ext cx="2376263" cy="584775"/>
          </a:xfrm>
          <a:prstGeom prst="rect">
            <a:avLst/>
          </a:prstGeom>
          <a:noFill/>
          <a:ln w="15875">
            <a:solidFill>
              <a:srgbClr val="00A89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de-DE" sz="1600" b="1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 </a:t>
            </a:r>
            <a:r>
              <a:rPr lang="de-DE" sz="16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 Monat</a:t>
            </a:r>
            <a:r>
              <a:rPr lang="de-DE" sz="1600" b="1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de-DE" sz="1600" b="1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de-DE" sz="16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Ausbildungswochen</a:t>
            </a:r>
            <a:endParaRPr lang="de-DE" sz="1600" b="1" dirty="0">
              <a:solidFill>
                <a:srgbClr val="00A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57606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Verträge aus dem Online-Vertrieb abwickeln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251520" y="2643758"/>
            <a:ext cx="86409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2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6480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Kundenkommunikation </a:t>
            </a:r>
            <a:r>
              <a:rPr lang="de-DE" sz="16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gestalten</a:t>
            </a:r>
            <a:endParaRPr lang="de-DE" sz="1600" b="1" kern="0" dirty="0">
              <a:solidFill>
                <a:srgbClr val="003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7614"/>
            <a:ext cx="633670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7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611560" y="1275606"/>
            <a:ext cx="7920880" cy="3528392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900" dirty="0" smtClean="0"/>
              <a:t>a) Kommunikationskanäle </a:t>
            </a:r>
            <a:r>
              <a:rPr lang="de-DE" sz="1900" dirty="0"/>
              <a:t>auswählen, einsetzen und </a:t>
            </a:r>
            <a:r>
              <a:rPr lang="de-DE" sz="1900" dirty="0" smtClean="0"/>
              <a:t>die Auswahl </a:t>
            </a:r>
            <a:r>
              <a:rPr lang="de-DE" sz="1900" dirty="0"/>
              <a:t>auf Grundlage des Kundenverhaltens </a:t>
            </a:r>
            <a:r>
              <a:rPr lang="de-DE" sz="1900" dirty="0" smtClean="0"/>
              <a:t>anpassen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900" dirty="0" smtClean="0"/>
              <a:t>b) Kundenanliegen </a:t>
            </a:r>
            <a:r>
              <a:rPr lang="de-DE" sz="1900" dirty="0"/>
              <a:t>aufnehmen und </a:t>
            </a:r>
            <a:r>
              <a:rPr lang="de-DE" sz="1900" dirty="0" smtClean="0"/>
              <a:t>bearbeiten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900" dirty="0" smtClean="0"/>
              <a:t>c) rechtliche </a:t>
            </a:r>
            <a:r>
              <a:rPr lang="de-DE" sz="1900" dirty="0"/>
              <a:t>Regelungen, </a:t>
            </a:r>
            <a:r>
              <a:rPr lang="de-DE" sz="1900" dirty="0" smtClean="0"/>
              <a:t>insbesondere zum Datenschutz, </a:t>
            </a:r>
            <a:r>
              <a:rPr lang="de-DE" sz="1900" dirty="0"/>
              <a:t>bei der Kundenkommunikation und </a:t>
            </a:r>
            <a:r>
              <a:rPr lang="de-DE" sz="1900" dirty="0" smtClean="0"/>
              <a:t>bei deren </a:t>
            </a:r>
            <a:r>
              <a:rPr lang="de-DE" sz="1900" dirty="0"/>
              <a:t>Auswertung </a:t>
            </a:r>
            <a:r>
              <a:rPr lang="de-DE" sz="1900" dirty="0" smtClean="0"/>
              <a:t>einhalten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 smtClean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900" dirty="0"/>
              <a:t>d) Schnittstellen von Kommunikationskanälen berücksichtigen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900" dirty="0"/>
              <a:t>e) Kommunikation </a:t>
            </a:r>
            <a:r>
              <a:rPr lang="de-DE" sz="1900" dirty="0" smtClean="0"/>
              <a:t>zielgruppenorientiert, verkaufsfördernd </a:t>
            </a:r>
            <a:r>
              <a:rPr lang="de-DE" sz="1900" dirty="0"/>
              <a:t>und situationsgerecht gestalten, unter Berücksichtigung betrieblicher Vorgaben auswerten </a:t>
            </a:r>
            <a:r>
              <a:rPr lang="de-DE" sz="1900" dirty="0" smtClean="0"/>
              <a:t>und diese Auswertung </a:t>
            </a:r>
            <a:r>
              <a:rPr lang="de-DE" sz="1900" dirty="0"/>
              <a:t>bei der Gestaltung und Optimierung des </a:t>
            </a:r>
            <a:r>
              <a:rPr lang="de-DE" sz="1900" dirty="0" smtClean="0"/>
              <a:t>Sortiments berücksichtigen</a:t>
            </a:r>
            <a:endParaRPr lang="de-DE" sz="17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6480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Kundenkommunikation gestalten</a:t>
            </a:r>
          </a:p>
          <a:p>
            <a:pPr algn="ctr"/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 Ausbildungswochen: 15. bis 36. </a:t>
            </a:r>
            <a:r>
              <a:rPr lang="de-DE" sz="1600" b="1" kern="0" dirty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Monat)</a:t>
            </a:r>
          </a:p>
        </p:txBody>
      </p:sp>
    </p:spTree>
    <p:extLst>
      <p:ext uri="{BB962C8B-B14F-4D97-AF65-F5344CB8AC3E}">
        <p14:creationId xmlns:p14="http://schemas.microsoft.com/office/powerpoint/2010/main" val="9632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31280" y="1275606"/>
            <a:ext cx="7901160" cy="3407296"/>
          </a:xfrm>
        </p:spPr>
        <p:txBody>
          <a:bodyPr>
            <a:normAutofit fontScale="92500"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2"/>
                </a:solidFill>
              </a:rPr>
              <a:t>a) zielgruppen- </a:t>
            </a:r>
            <a:r>
              <a:rPr lang="de-DE" sz="1800" dirty="0">
                <a:solidFill>
                  <a:schemeClr val="tx2"/>
                </a:solidFill>
              </a:rPr>
              <a:t>und </a:t>
            </a:r>
            <a:r>
              <a:rPr lang="de-DE" sz="1800" dirty="0" smtClean="0">
                <a:solidFill>
                  <a:schemeClr val="tx2"/>
                </a:solidFill>
              </a:rPr>
              <a:t>produktgruppengerechte Online-Marketingmaßnahmen entwickeln </a:t>
            </a:r>
            <a:r>
              <a:rPr lang="de-DE" sz="1800" dirty="0">
                <a:solidFill>
                  <a:schemeClr val="tx2"/>
                </a:solidFill>
              </a:rPr>
              <a:t>und dabei insbesondere Neukundengewinnung, Bestandskundenbindung und Kundenreaktivierung </a:t>
            </a:r>
            <a:r>
              <a:rPr lang="de-DE" sz="1800" dirty="0" smtClean="0">
                <a:solidFill>
                  <a:schemeClr val="tx2"/>
                </a:solidFill>
              </a:rPr>
              <a:t>berücksichtigen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6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tx2"/>
                </a:solidFill>
              </a:rPr>
              <a:t>b) </a:t>
            </a:r>
            <a:r>
              <a:rPr lang="de-DE" sz="1800" dirty="0" smtClean="0">
                <a:solidFill>
                  <a:schemeClr val="tx2"/>
                </a:solidFill>
              </a:rPr>
              <a:t>Nutzungs- </a:t>
            </a:r>
            <a:r>
              <a:rPr lang="de-DE" sz="1800" dirty="0">
                <a:solidFill>
                  <a:schemeClr val="tx2"/>
                </a:solidFill>
              </a:rPr>
              <a:t>und Kundendaten zum Zweck der zielgerichteten </a:t>
            </a:r>
            <a:r>
              <a:rPr lang="de-DE" sz="1800" dirty="0" smtClean="0">
                <a:solidFill>
                  <a:schemeClr val="tx2"/>
                </a:solidFill>
              </a:rPr>
              <a:t>Werbeansprache </a:t>
            </a:r>
            <a:r>
              <a:rPr lang="de-DE" sz="1800" dirty="0">
                <a:solidFill>
                  <a:schemeClr val="tx2"/>
                </a:solidFill>
              </a:rPr>
              <a:t>über Online-Werbekanäle </a:t>
            </a:r>
            <a:r>
              <a:rPr lang="de-DE" sz="1800" dirty="0" smtClean="0">
                <a:solidFill>
                  <a:schemeClr val="tx2"/>
                </a:solidFill>
              </a:rPr>
              <a:t>erheben und verarbeiten sowie Handlungsvorschläge entwickeln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6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2"/>
                </a:solidFill>
              </a:rPr>
              <a:t>c</a:t>
            </a:r>
            <a:r>
              <a:rPr lang="de-DE" sz="1800" dirty="0">
                <a:solidFill>
                  <a:schemeClr val="tx2"/>
                </a:solidFill>
              </a:rPr>
              <a:t>) </a:t>
            </a:r>
            <a:r>
              <a:rPr lang="de-DE" sz="1800" dirty="0" smtClean="0">
                <a:solidFill>
                  <a:schemeClr val="tx2"/>
                </a:solidFill>
              </a:rPr>
              <a:t>Inhalt </a:t>
            </a:r>
            <a:r>
              <a:rPr lang="de-DE" sz="1800" dirty="0">
                <a:solidFill>
                  <a:schemeClr val="tx2"/>
                </a:solidFill>
              </a:rPr>
              <a:t>für verschiedene Online-Werbekanäle und -formate auswählen und </a:t>
            </a:r>
            <a:r>
              <a:rPr lang="de-DE" sz="1800" dirty="0" smtClean="0">
                <a:solidFill>
                  <a:schemeClr val="tx2"/>
                </a:solidFill>
              </a:rPr>
              <a:t>bereitstellen sowie Umsetzungsvarianten testen und auswerten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6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tx2"/>
                </a:solidFill>
              </a:rPr>
              <a:t>d) Instrumente des Online-Marketings einsetzen, die Erstellung und Ausspielung von Werbung organisieren sowie die Platzierung der </a:t>
            </a:r>
            <a:r>
              <a:rPr lang="de-DE" sz="1800" dirty="0" smtClean="0">
                <a:solidFill>
                  <a:schemeClr val="tx2"/>
                </a:solidFill>
              </a:rPr>
              <a:t>Online-Werbung </a:t>
            </a:r>
            <a:r>
              <a:rPr lang="de-DE" sz="1800" dirty="0">
                <a:solidFill>
                  <a:schemeClr val="tx2"/>
                </a:solidFill>
              </a:rPr>
              <a:t>prüfen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6480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Online-Marketing entwickeln und umsetzen</a:t>
            </a:r>
          </a:p>
          <a:p>
            <a:pPr algn="ctr"/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 Ausbildungswochen: 15. bis 36. Monat) </a:t>
            </a:r>
          </a:p>
        </p:txBody>
      </p:sp>
    </p:spTree>
    <p:extLst>
      <p:ext uri="{BB962C8B-B14F-4D97-AF65-F5344CB8AC3E}">
        <p14:creationId xmlns:p14="http://schemas.microsoft.com/office/powerpoint/2010/main" val="117720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4" y="1275605"/>
            <a:ext cx="8075236" cy="3491659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2"/>
                </a:solidFill>
              </a:rPr>
              <a:t>e) die Ausgestaltung der Kontaktstrecke von der Werbung bis zum Kauf </a:t>
            </a:r>
            <a:r>
              <a:rPr lang="de-DE" sz="1800" dirty="0">
                <a:solidFill>
                  <a:schemeClr val="tx2"/>
                </a:solidFill>
              </a:rPr>
              <a:t>(Customer-Journey) </a:t>
            </a:r>
            <a:r>
              <a:rPr lang="de-DE" sz="1800" dirty="0" smtClean="0">
                <a:solidFill>
                  <a:schemeClr val="tx2"/>
                </a:solidFill>
              </a:rPr>
              <a:t>im </a:t>
            </a:r>
            <a:r>
              <a:rPr lang="de-DE" sz="1800" dirty="0">
                <a:solidFill>
                  <a:schemeClr val="tx2"/>
                </a:solidFill>
              </a:rPr>
              <a:t>Online-Vertriebskanal planen und optimieren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6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tx2"/>
                </a:solidFill>
              </a:rPr>
              <a:t>f) den Werbeerfolg unter Kosten-Nutzen-Aspekten messen und Maßnahmen </a:t>
            </a:r>
            <a:r>
              <a:rPr lang="de-DE" sz="1800" dirty="0" smtClean="0">
                <a:solidFill>
                  <a:schemeClr val="tx2"/>
                </a:solidFill>
              </a:rPr>
              <a:t>ableiten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6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tx2"/>
                </a:solidFill>
              </a:rPr>
              <a:t>g) rechtliche Regelungen des </a:t>
            </a:r>
            <a:r>
              <a:rPr lang="de-DE" sz="1800" dirty="0" smtClean="0">
                <a:solidFill>
                  <a:schemeClr val="tx2"/>
                </a:solidFill>
              </a:rPr>
              <a:t>Online-Marketings einhalten, </a:t>
            </a:r>
            <a:r>
              <a:rPr lang="de-DE" sz="1800" dirty="0">
                <a:solidFill>
                  <a:schemeClr val="tx2"/>
                </a:solidFill>
              </a:rPr>
              <a:t>insbesondere zu Informationspflichten, Wettbewerbsrecht, Markenschutz, Urheberrecht und </a:t>
            </a:r>
            <a:r>
              <a:rPr lang="de-DE" sz="1800" dirty="0" smtClean="0">
                <a:solidFill>
                  <a:schemeClr val="tx2"/>
                </a:solidFill>
              </a:rPr>
              <a:t>Datenschutz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6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2"/>
                </a:solidFill>
              </a:rPr>
              <a:t>h</a:t>
            </a:r>
            <a:r>
              <a:rPr lang="de-DE" sz="1800" dirty="0">
                <a:solidFill>
                  <a:schemeClr val="tx2"/>
                </a:solidFill>
              </a:rPr>
              <a:t>) Marketingmaßnahmen von Wettbewerbern </a:t>
            </a:r>
            <a:r>
              <a:rPr lang="de-DE" sz="1800" dirty="0" smtClean="0">
                <a:solidFill>
                  <a:schemeClr val="tx2"/>
                </a:solidFill>
              </a:rPr>
              <a:t>beobachten und </a:t>
            </a:r>
            <a:r>
              <a:rPr lang="de-DE" sz="1800" dirty="0">
                <a:solidFill>
                  <a:schemeClr val="tx2"/>
                </a:solidFill>
              </a:rPr>
              <a:t>auswerten </a:t>
            </a:r>
            <a:r>
              <a:rPr lang="de-DE" sz="1800" dirty="0" smtClean="0">
                <a:solidFill>
                  <a:schemeClr val="tx2"/>
                </a:solidFill>
              </a:rPr>
              <a:t>sowie Verbesserungsvorschläge </a:t>
            </a:r>
            <a:r>
              <a:rPr lang="de-DE" sz="1800" dirty="0">
                <a:solidFill>
                  <a:schemeClr val="tx2"/>
                </a:solidFill>
              </a:rPr>
              <a:t>für den </a:t>
            </a:r>
            <a:r>
              <a:rPr lang="de-DE" sz="1800" dirty="0" smtClean="0">
                <a:solidFill>
                  <a:schemeClr val="tx2"/>
                </a:solidFill>
              </a:rPr>
              <a:t>Betrieb </a:t>
            </a:r>
            <a:r>
              <a:rPr lang="de-DE" sz="1800" dirty="0">
                <a:solidFill>
                  <a:schemeClr val="tx2"/>
                </a:solidFill>
              </a:rPr>
              <a:t>ableiten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600" dirty="0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</a:pPr>
            <a:endParaRPr lang="de-DE" dirty="0">
              <a:solidFill>
                <a:schemeClr val="tx2"/>
              </a:solidFill>
            </a:endParaRPr>
          </a:p>
          <a:p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6480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Online-Marketing entwickeln und umsetzen</a:t>
            </a:r>
          </a:p>
          <a:p>
            <a:pPr algn="ctr"/>
            <a:r>
              <a:rPr lang="de-DE" sz="16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 Ausbildungswochen: 15. bis 36. Monat) </a:t>
            </a:r>
          </a:p>
        </p:txBody>
      </p:sp>
    </p:spTree>
    <p:extLst>
      <p:ext uri="{BB962C8B-B14F-4D97-AF65-F5344CB8AC3E}">
        <p14:creationId xmlns:p14="http://schemas.microsoft.com/office/powerpoint/2010/main" val="39413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11560" y="1347614"/>
            <a:ext cx="7920869" cy="3363838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a) Ergebnisse </a:t>
            </a:r>
            <a:r>
              <a:rPr lang="de-DE" sz="1800" dirty="0"/>
              <a:t>der </a:t>
            </a:r>
            <a:r>
              <a:rPr lang="de-DE" sz="1800" dirty="0" smtClean="0"/>
              <a:t>Kosten-und-Leistungs-Rechnung </a:t>
            </a:r>
            <a:r>
              <a:rPr lang="de-DE" sz="1800" dirty="0"/>
              <a:t>analysieren und Schlussfolgerungen </a:t>
            </a:r>
            <a:r>
              <a:rPr lang="de-DE" sz="1800" dirty="0" smtClean="0"/>
              <a:t>ableiten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b) Informationen </a:t>
            </a:r>
            <a:r>
              <a:rPr lang="de-DE" sz="1800" dirty="0"/>
              <a:t>des externen Rechnungswesens für Steuerungs- und Kontrollprozesse </a:t>
            </a:r>
            <a:r>
              <a:rPr lang="de-DE" sz="1800" dirty="0" smtClean="0"/>
              <a:t>nutzen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c) betriebliche</a:t>
            </a:r>
            <a:r>
              <a:rPr lang="de-DE" sz="1800" dirty="0"/>
              <a:t>, insbesondere nutzungs- und sortimentsbezogene Kennzahlen zum Online-Vertrieb ermitteln und bewerten sowie </a:t>
            </a:r>
            <a:r>
              <a:rPr lang="de-DE" sz="1800" dirty="0" smtClean="0"/>
              <a:t>Schlussfolgerungen ableiten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d) Statistiken erstellen und auswerten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6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762062522"/>
              </p:ext>
            </p:extLst>
          </p:nvPr>
        </p:nvGraphicFramePr>
        <p:xfrm>
          <a:off x="15478" y="9451"/>
          <a:ext cx="988666" cy="2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6480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600" b="1" dirty="0">
                <a:solidFill>
                  <a:srgbClr val="002F5D"/>
                </a:solidFill>
              </a:rPr>
              <a:t>8. Kaufmännische Steuerung und Kontrolle</a:t>
            </a:r>
          </a:p>
          <a:p>
            <a:pPr algn="ctr"/>
            <a:r>
              <a:rPr lang="de-DE" sz="1600" b="1" dirty="0">
                <a:solidFill>
                  <a:srgbClr val="002F5D"/>
                </a:solidFill>
              </a:rPr>
              <a:t>(16 Ausbildungswochen: 15. bis 36. Monat) </a:t>
            </a:r>
          </a:p>
        </p:txBody>
      </p:sp>
    </p:spTree>
    <p:extLst>
      <p:ext uri="{BB962C8B-B14F-4D97-AF65-F5344CB8AC3E}">
        <p14:creationId xmlns:p14="http://schemas.microsoft.com/office/powerpoint/2010/main" val="14842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4" y="1275606"/>
            <a:ext cx="8003228" cy="3491660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e) Kundenwertanalysen </a:t>
            </a:r>
            <a:r>
              <a:rPr lang="de-DE" sz="1800" dirty="0"/>
              <a:t>durchführen und Schlussfolgerungen ableiten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f)	betriebliche Prozesse, insbesondere bei Online-Vertriebs- und Kommunikationskanälen sowie der </a:t>
            </a:r>
            <a:r>
              <a:rPr lang="de-DE" sz="1800" dirty="0" smtClean="0"/>
              <a:t>Vertragsabwicklung, </a:t>
            </a:r>
            <a:r>
              <a:rPr lang="de-DE" sz="1800" dirty="0"/>
              <a:t>analysieren, Schlussfolgerungen ableiten, Maßnahmen vorschlagen und an deren Umsetzung mitwirken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g) Kennzahlen </a:t>
            </a:r>
            <a:r>
              <a:rPr lang="de-DE" sz="1800" dirty="0"/>
              <a:t>der waren- oder dienstleistungsbezogenen Reklamationen, Widerrufe, Rücktritte, Retouren oder Stornierungen sowie daraus </a:t>
            </a:r>
            <a:r>
              <a:rPr lang="de-DE" sz="1800" dirty="0" smtClean="0"/>
              <a:t>folgende </a:t>
            </a:r>
            <a:r>
              <a:rPr lang="de-DE" sz="1800" dirty="0"/>
              <a:t>Rückabwicklungen analysieren und Schlussfolgerungen ableiten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600" dirty="0"/>
          </a:p>
          <a:p>
            <a:endParaRPr lang="de-DE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6480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600" b="1" dirty="0">
                <a:solidFill>
                  <a:srgbClr val="002F5D"/>
                </a:solidFill>
              </a:rPr>
              <a:t>8. Kaufmännische Steuerung und Kontrolle</a:t>
            </a:r>
          </a:p>
          <a:p>
            <a:pPr algn="ctr"/>
            <a:r>
              <a:rPr lang="de-DE" sz="1600" b="1" dirty="0">
                <a:solidFill>
                  <a:srgbClr val="002F5D"/>
                </a:solidFill>
              </a:rPr>
              <a:t>(16 Ausbildungswochen: 15. bis 36. Monat) </a:t>
            </a:r>
          </a:p>
        </p:txBody>
      </p:sp>
    </p:spTree>
    <p:extLst>
      <p:ext uri="{BB962C8B-B14F-4D97-AF65-F5344CB8AC3E}">
        <p14:creationId xmlns:p14="http://schemas.microsoft.com/office/powerpoint/2010/main" val="4688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548" y="411510"/>
            <a:ext cx="6173983" cy="505836"/>
          </a:xfrm>
        </p:spPr>
        <p:txBody>
          <a:bodyPr>
            <a:no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Der neue </a:t>
            </a:r>
            <a:r>
              <a:rPr lang="de-DE" sz="1800" b="1" dirty="0" smtClean="0">
                <a:solidFill>
                  <a:schemeClr val="tx2"/>
                </a:solidFill>
              </a:rPr>
              <a:t>Ausbildungsberuf</a:t>
            </a:r>
            <a:br>
              <a:rPr lang="de-DE" sz="1800" b="1" dirty="0" smtClean="0">
                <a:solidFill>
                  <a:schemeClr val="tx2"/>
                </a:solidFill>
              </a:rPr>
            </a:br>
            <a:r>
              <a:rPr lang="de-DE" sz="1800" b="1" dirty="0" smtClean="0"/>
              <a:t>Die </a:t>
            </a:r>
            <a:r>
              <a:rPr lang="de-DE" sz="1800" b="1" u="sng" dirty="0" smtClean="0"/>
              <a:t>integrativen</a:t>
            </a:r>
            <a:r>
              <a:rPr lang="de-DE" sz="1800" b="1" dirty="0" smtClean="0"/>
              <a:t> Berufsbildpositionen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b="1" dirty="0">
                <a:solidFill>
                  <a:schemeClr val="tx2"/>
                </a:solidFill>
              </a:rPr>
              <a:t/>
            </a:r>
            <a:br>
              <a:rPr lang="de-DE" sz="1800" b="1" dirty="0">
                <a:solidFill>
                  <a:schemeClr val="tx2"/>
                </a:solidFill>
              </a:rPr>
            </a:br>
            <a:endParaRPr lang="de-DE" sz="1800" b="1" dirty="0">
              <a:solidFill>
                <a:schemeClr val="tx2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72102" y="1347616"/>
            <a:ext cx="7440258" cy="33123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180000" bIns="0" rtlCol="0">
            <a:normAutofit/>
          </a:bodyPr>
          <a:lstStyle/>
          <a:p>
            <a:pPr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kern="0" dirty="0">
                <a:solidFill>
                  <a:srgbClr val="002F5D"/>
                </a:solidFill>
                <a:latin typeface="Arial"/>
              </a:rPr>
              <a:t>Berufsbildung sowie arbeits- und sozialrechtliche Vorschriften </a:t>
            </a:r>
          </a:p>
          <a:p>
            <a:pPr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endParaRPr lang="de-DE" sz="200" kern="0" dirty="0" smtClean="0">
              <a:solidFill>
                <a:prstClr val="black"/>
              </a:solidFill>
              <a:latin typeface="Arial"/>
            </a:endParaRPr>
          </a:p>
          <a:p>
            <a:pPr marL="628650" lvl="1" indent="-177800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kern="0" dirty="0">
                <a:solidFill>
                  <a:srgbClr val="002F5D"/>
                </a:solidFill>
                <a:latin typeface="Arial"/>
              </a:rPr>
              <a:t>Aufbau und Organisation des Ausbildungsbetriebes </a:t>
            </a:r>
          </a:p>
          <a:p>
            <a:pPr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endParaRPr lang="de-DE" sz="200" kern="0" dirty="0">
              <a:solidFill>
                <a:prstClr val="black"/>
              </a:solidFill>
              <a:latin typeface="Arial"/>
            </a:endParaRPr>
          </a:p>
          <a:p>
            <a:pPr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de-DE" kern="0" dirty="0">
                <a:solidFill>
                  <a:srgbClr val="002F5D"/>
                </a:solidFill>
                <a:latin typeface="Arial"/>
              </a:rPr>
              <a:t>Sicherheit und Gesundheitsschutz bei der Arbeit </a:t>
            </a:r>
            <a:endParaRPr lang="de-DE" sz="200" kern="0" dirty="0">
              <a:solidFill>
                <a:srgbClr val="002F5D"/>
              </a:solidFill>
              <a:latin typeface="Arial"/>
            </a:endParaRPr>
          </a:p>
          <a:p>
            <a:pPr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kern="0" dirty="0" smtClean="0">
                <a:solidFill>
                  <a:srgbClr val="002F5D"/>
                </a:solidFill>
                <a:latin typeface="Arial"/>
              </a:rPr>
              <a:t> </a:t>
            </a:r>
            <a:r>
              <a:rPr lang="de-DE" kern="0" dirty="0">
                <a:solidFill>
                  <a:srgbClr val="002F5D"/>
                </a:solidFill>
                <a:latin typeface="Arial"/>
              </a:rPr>
              <a:t>Umweltschutz</a:t>
            </a:r>
            <a:endParaRPr lang="de-DE" sz="200" kern="0" dirty="0">
              <a:solidFill>
                <a:srgbClr val="002F5D"/>
              </a:solidFill>
              <a:latin typeface="Arial"/>
            </a:endParaRPr>
          </a:p>
          <a:p>
            <a:pPr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kern="0" dirty="0" smtClean="0">
                <a:solidFill>
                  <a:srgbClr val="002F5D"/>
                </a:solidFill>
                <a:latin typeface="Arial"/>
              </a:rPr>
              <a:t> </a:t>
            </a:r>
            <a:r>
              <a:rPr lang="de-DE" kern="0" dirty="0">
                <a:solidFill>
                  <a:srgbClr val="002F5D"/>
                </a:solidFill>
                <a:latin typeface="Arial"/>
              </a:rPr>
              <a:t>Bedeutung und Struktur des E-Commerce </a:t>
            </a:r>
            <a:endParaRPr lang="de-DE" sz="200" kern="0" dirty="0">
              <a:solidFill>
                <a:srgbClr val="002F5D"/>
              </a:solidFill>
              <a:latin typeface="Arial"/>
            </a:endParaRPr>
          </a:p>
          <a:p>
            <a:pPr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kern="0" dirty="0" smtClean="0">
                <a:solidFill>
                  <a:srgbClr val="002F5D"/>
                </a:solidFill>
                <a:latin typeface="Arial"/>
              </a:rPr>
              <a:t> </a:t>
            </a:r>
            <a:r>
              <a:rPr lang="de-DE" kern="0" dirty="0">
                <a:solidFill>
                  <a:srgbClr val="002F5D"/>
                </a:solidFill>
                <a:latin typeface="Arial"/>
              </a:rPr>
              <a:t>Kommunikation und Kooperation</a:t>
            </a:r>
            <a:endParaRPr lang="de-DE" sz="200" kern="0" dirty="0">
              <a:solidFill>
                <a:srgbClr val="002F5D"/>
              </a:solidFill>
              <a:latin typeface="Arial"/>
            </a:endParaRPr>
          </a:p>
          <a:p>
            <a:pPr lvl="1">
              <a:lnSpc>
                <a:spcPct val="150000"/>
              </a:lnSpc>
              <a:buClr>
                <a:srgbClr val="00AB96"/>
              </a:buClr>
              <a:buFont typeface="Wingdings" panose="05000000000000000000" pitchFamily="2" charset="2"/>
              <a:buChar char="Ø"/>
              <a:defRPr/>
            </a:pPr>
            <a:r>
              <a:rPr lang="de-DE" kern="0" dirty="0" smtClean="0">
                <a:solidFill>
                  <a:srgbClr val="002F5D"/>
                </a:solidFill>
                <a:latin typeface="Arial"/>
              </a:rPr>
              <a:t> </a:t>
            </a:r>
            <a:r>
              <a:rPr lang="de-DE" kern="0" dirty="0">
                <a:solidFill>
                  <a:srgbClr val="002F5D"/>
                </a:solidFill>
                <a:latin typeface="Arial"/>
              </a:rPr>
              <a:t>Projektorientierte Arbeitsweisen im E-Commerce </a:t>
            </a:r>
            <a:endParaRPr lang="de-DE" sz="200" kern="0" dirty="0">
              <a:solidFill>
                <a:srgbClr val="002F5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62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13341" y="2223136"/>
            <a:ext cx="8075229" cy="2436848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a) wesentliche Inhalte und Bestandteile des Ausbildungsvertrages darstellen, Rechte und Pflichten aus dem Ausbildungsvertrag feststellen und Aufgaben der Beteiligten im dualen System beschreiben</a:t>
            </a:r>
          </a:p>
          <a:p>
            <a:pPr marL="285750" indent="-28575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b) den betrieblichen Ausbildungsplan mit der Ausbildungsordnung vergleichen</a:t>
            </a:r>
          </a:p>
          <a:p>
            <a:pPr marL="285750" indent="-28575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c) arbeits-, sozial- und mitbestimmungsrechtliche Vorschriften sowie für den Arbeitsbereich geltende Tarif- und Arbeitszeitregelungen beachten</a:t>
            </a:r>
          </a:p>
          <a:p>
            <a:pPr marL="285750" indent="-28575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800" dirty="0"/>
          </a:p>
          <a:p>
            <a:endParaRPr lang="de-DE" sz="1800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13338" y="1347616"/>
            <a:ext cx="7903078" cy="720080"/>
          </a:xfrm>
          <a:ln>
            <a:solidFill>
              <a:srgbClr val="00AB9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ctr">
              <a:buAutoNum type="arabicPeriod"/>
            </a:pPr>
            <a:r>
              <a:rPr lang="de-DE" sz="1600" b="1" dirty="0" smtClean="0">
                <a:solidFill>
                  <a:srgbClr val="002F5D"/>
                </a:solidFill>
              </a:rPr>
              <a:t>Berufsbildung </a:t>
            </a:r>
            <a:r>
              <a:rPr lang="de-DE" sz="1600" b="1" dirty="0">
                <a:solidFill>
                  <a:srgbClr val="002F5D"/>
                </a:solidFill>
              </a:rPr>
              <a:t>sowie </a:t>
            </a:r>
            <a:r>
              <a:rPr lang="de-DE" sz="1600" b="1" dirty="0" smtClean="0">
                <a:solidFill>
                  <a:srgbClr val="002F5D"/>
                </a:solidFill>
              </a:rPr>
              <a:t>arbeits- </a:t>
            </a:r>
            <a:r>
              <a:rPr lang="de-DE" sz="1600" b="1" dirty="0">
                <a:solidFill>
                  <a:srgbClr val="002F5D"/>
                </a:solidFill>
              </a:rPr>
              <a:t>und sozialrechtliche Vorschriften </a:t>
            </a:r>
            <a:endParaRPr lang="de-DE" sz="1600" b="1" dirty="0" smtClean="0">
              <a:solidFill>
                <a:srgbClr val="002F5D"/>
              </a:solidFill>
            </a:endParaRPr>
          </a:p>
          <a:p>
            <a:pPr algn="ctr"/>
            <a:r>
              <a:rPr lang="de-DE" sz="1400" b="1" dirty="0" smtClean="0">
                <a:solidFill>
                  <a:srgbClr val="002F5D"/>
                </a:solidFill>
              </a:rPr>
              <a:t>(während der gesamten Ausbildung)</a:t>
            </a:r>
            <a:endParaRPr lang="de-DE" sz="1400" b="1" dirty="0">
              <a:solidFill>
                <a:srgbClr val="002F5D"/>
              </a:solidFill>
            </a:endParaRPr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413338" y="411510"/>
            <a:ext cx="6318902" cy="7920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baseline="0" smtClean="0">
                <a:solidFill>
                  <a:schemeClr val="accent2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sz="1800" b="1" dirty="0">
                <a:solidFill>
                  <a:srgbClr val="002F5D"/>
                </a:solidFill>
              </a:rPr>
              <a:t>Der neue </a:t>
            </a:r>
            <a:r>
              <a:rPr sz="1800" b="1" dirty="0" smtClean="0">
                <a:solidFill>
                  <a:srgbClr val="002F5D"/>
                </a:solidFill>
              </a:rPr>
              <a:t>Ausbildungsberuf</a:t>
            </a:r>
            <a:r>
              <a:rPr sz="1800" b="1" dirty="0">
                <a:solidFill>
                  <a:srgbClr val="002F5D"/>
                </a:solidFill>
              </a:rPr>
              <a:t/>
            </a:r>
            <a:br>
              <a:rPr sz="1800" b="1" dirty="0">
                <a:solidFill>
                  <a:srgbClr val="002F5D"/>
                </a:solidFill>
              </a:rPr>
            </a:br>
            <a:r>
              <a:rPr sz="1800" b="1" dirty="0">
                <a:solidFill>
                  <a:srgbClr val="00AB96"/>
                </a:solidFill>
              </a:rPr>
              <a:t>Die integrativ zu vermittelnden Fertigkeiten, Kenntnisse und Fähigkeiten im </a:t>
            </a:r>
            <a:r>
              <a:rPr sz="1800" b="1" dirty="0" smtClean="0">
                <a:solidFill>
                  <a:srgbClr val="00AB96"/>
                </a:solidFill>
              </a:rPr>
              <a:t>Einzelnen</a:t>
            </a:r>
            <a:r>
              <a:rPr sz="1800" b="1" u="sng" dirty="0">
                <a:solidFill>
                  <a:srgbClr val="00AB96"/>
                </a:solidFill>
              </a:rPr>
              <a:t/>
            </a:r>
            <a:br>
              <a:rPr sz="1800" b="1" u="sng" dirty="0">
                <a:solidFill>
                  <a:srgbClr val="00AB96"/>
                </a:solidFill>
              </a:rPr>
            </a:br>
            <a:r>
              <a:rPr sz="1800" dirty="0">
                <a:solidFill>
                  <a:srgbClr val="00AB96"/>
                </a:solidFill>
              </a:rPr>
              <a:t/>
            </a:r>
            <a:br>
              <a:rPr sz="1800" dirty="0">
                <a:solidFill>
                  <a:srgbClr val="00AB96"/>
                </a:solidFill>
              </a:rPr>
            </a:br>
            <a:r>
              <a:rPr sz="1800" dirty="0">
                <a:solidFill>
                  <a:srgbClr val="002F5D"/>
                </a:solidFill>
              </a:rPr>
              <a:t/>
            </a:r>
            <a:br>
              <a:rPr sz="1800" dirty="0">
                <a:solidFill>
                  <a:srgbClr val="002F5D"/>
                </a:solidFill>
              </a:rPr>
            </a:br>
            <a:endParaRPr sz="1800" dirty="0">
              <a:solidFill>
                <a:srgbClr val="002F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57214" y="1495342"/>
            <a:ext cx="8147237" cy="327192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/>
              <a:t>d) Positionen der eigenen Entgeltabrechnung </a:t>
            </a:r>
            <a:r>
              <a:rPr lang="de-DE" dirty="0" smtClean="0"/>
              <a:t>erklären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e</a:t>
            </a:r>
            <a:r>
              <a:rPr lang="de-DE" dirty="0"/>
              <a:t>) Chancen und Anforderungen des lebensbegleitenden Lernens für die berufliche und persönliche Entwicklung begründen und die eigenen Kompetenzen weiterentwickeln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/>
              <a:t>f) Lern- und Arbeitstechniken sowie Methoden des selbstgesteuerten Lernens anwenden und beruflich relevante Informationsquellen nutzen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/>
              <a:t>g) berufliche Aufstiegs- und Weiterentwicklungsmöglichkeiten darstellen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6480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1600" b="1" dirty="0" smtClean="0">
                <a:solidFill>
                  <a:srgbClr val="002F5D"/>
                </a:solidFill>
              </a:rPr>
              <a:t>1. Berufsbildung </a:t>
            </a:r>
            <a:r>
              <a:rPr lang="de-DE" sz="1600" b="1" dirty="0">
                <a:solidFill>
                  <a:srgbClr val="002F5D"/>
                </a:solidFill>
              </a:rPr>
              <a:t>sowie arbeits- und sozialrechtliche Vorschriften </a:t>
            </a:r>
            <a:r>
              <a:rPr lang="de-DE" sz="1400" b="1" dirty="0" smtClean="0">
                <a:solidFill>
                  <a:srgbClr val="002F5D"/>
                </a:solidFill>
              </a:rPr>
              <a:t>(</a:t>
            </a:r>
            <a:r>
              <a:rPr lang="de-DE" sz="1400" b="1" dirty="0">
                <a:solidFill>
                  <a:srgbClr val="002F5D"/>
                </a:solidFill>
              </a:rPr>
              <a:t>während der gesamten Ausbildung</a:t>
            </a:r>
            <a:r>
              <a:rPr lang="de-DE" sz="1400" b="1" dirty="0" smtClean="0">
                <a:solidFill>
                  <a:srgbClr val="002F5D"/>
                </a:solidFill>
              </a:rPr>
              <a:t>)</a:t>
            </a:r>
            <a:endParaRPr lang="de-DE" sz="1400" b="1" dirty="0">
              <a:solidFill>
                <a:srgbClr val="002F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1006" y="267494"/>
            <a:ext cx="57714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 b="1" dirty="0" smtClean="0">
                <a:solidFill>
                  <a:srgbClr val="00AB9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Kerndaten </a:t>
            </a:r>
            <a:r>
              <a:rPr lang="de-DE" sz="20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20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Einzelhandel </a:t>
            </a:r>
            <a:r>
              <a:rPr lang="de-DE" sz="20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de-DE" sz="2000" b="1" kern="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Übersicht zeigen </a:t>
            </a:r>
            <a:r>
              <a:rPr lang="de-DE" sz="2000" b="1" kern="0" dirty="0" smtClean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Wachstumsdifferenz</a:t>
            </a:r>
            <a:endParaRPr lang="de-DE" sz="2000" b="1" kern="0" dirty="0">
              <a:solidFill>
                <a:srgbClr val="003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75380"/>
            <a:ext cx="8020769" cy="408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6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14" y="1495342"/>
            <a:ext cx="8147237" cy="327192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a</a:t>
            </a:r>
            <a:r>
              <a:rPr lang="de-DE" dirty="0" smtClean="0"/>
              <a:t>) die </a:t>
            </a:r>
            <a:r>
              <a:rPr lang="de-DE" dirty="0"/>
              <a:t>Rechtsform und den organisatorischen Aufbau des Ausbildungsbetriebes mit seinen Aufgaben und Zuständigkeiten sowie die Zusammenhänge zwischen den Geschäftsprozessen </a:t>
            </a:r>
            <a:r>
              <a:rPr lang="de-DE" dirty="0" smtClean="0"/>
              <a:t>erläutern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b</a:t>
            </a:r>
            <a:r>
              <a:rPr lang="de-DE" dirty="0" smtClean="0"/>
              <a:t>) Beziehungen </a:t>
            </a:r>
            <a:r>
              <a:rPr lang="de-DE" dirty="0"/>
              <a:t>des Ausbildungsbetriebes und seiner Beschäftigten zu Wirtschaftsorganisationen, Berufsvertretungen und Gewerkschaften </a:t>
            </a:r>
            <a:r>
              <a:rPr lang="de-DE" dirty="0" smtClean="0"/>
              <a:t>nennen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c</a:t>
            </a:r>
            <a:r>
              <a:rPr lang="de-DE" dirty="0"/>
              <a:t>) Grundlagen, Aufgaben und Arbeitsweise der betriebsverfassungsrechtlichen Organe </a:t>
            </a:r>
            <a:r>
              <a:rPr lang="de-DE" dirty="0" smtClean="0"/>
              <a:t> des </a:t>
            </a:r>
            <a:r>
              <a:rPr lang="de-DE" dirty="0"/>
              <a:t>Ausbildungsbetriebes beschreiben</a:t>
            </a:r>
          </a:p>
          <a:p>
            <a:endParaRPr lang="de-DE" sz="2000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6480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1600" b="1" dirty="0" smtClean="0">
                <a:solidFill>
                  <a:srgbClr val="002F5D"/>
                </a:solidFill>
              </a:rPr>
              <a:t>2. Aufbau </a:t>
            </a:r>
            <a:r>
              <a:rPr lang="de-DE" sz="1600" b="1" dirty="0">
                <a:solidFill>
                  <a:srgbClr val="002F5D"/>
                </a:solidFill>
              </a:rPr>
              <a:t>und Organisation des Ausbildungsbetriebes </a:t>
            </a:r>
            <a:r>
              <a:rPr lang="de-DE" sz="1600" b="1" dirty="0" smtClean="0">
                <a:solidFill>
                  <a:srgbClr val="002F5D"/>
                </a:solidFill>
              </a:rPr>
              <a:t> </a:t>
            </a:r>
            <a:r>
              <a:rPr lang="de-DE" sz="1600" b="1" dirty="0">
                <a:solidFill>
                  <a:srgbClr val="002F5D"/>
                </a:solidFill>
              </a:rPr>
              <a:t> </a:t>
            </a:r>
            <a:r>
              <a:rPr lang="de-DE" sz="1600" b="1" dirty="0" smtClean="0">
                <a:solidFill>
                  <a:srgbClr val="002F5D"/>
                </a:solidFill>
              </a:rPr>
              <a:t> </a:t>
            </a:r>
            <a:r>
              <a:rPr lang="de-DE" sz="1400" b="1" dirty="0" smtClean="0">
                <a:solidFill>
                  <a:srgbClr val="002F5D"/>
                </a:solidFill>
              </a:rPr>
              <a:t>(</a:t>
            </a:r>
            <a:r>
              <a:rPr lang="de-DE" sz="1400" b="1" dirty="0">
                <a:solidFill>
                  <a:srgbClr val="002F5D"/>
                </a:solidFill>
              </a:rPr>
              <a:t>während der gesamten </a:t>
            </a:r>
            <a:r>
              <a:rPr lang="de-DE" sz="1400" b="1" dirty="0" smtClean="0">
                <a:solidFill>
                  <a:srgbClr val="002F5D"/>
                </a:solidFill>
              </a:rPr>
              <a:t>Ausbildung)</a:t>
            </a:r>
            <a:endParaRPr lang="de-DE" sz="1400" b="1" dirty="0">
              <a:solidFill>
                <a:srgbClr val="002F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12" y="1495342"/>
            <a:ext cx="8075229" cy="327192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a</a:t>
            </a:r>
            <a:r>
              <a:rPr lang="de-DE" dirty="0" smtClean="0"/>
              <a:t>) Gefährdung </a:t>
            </a:r>
            <a:r>
              <a:rPr lang="de-DE" dirty="0"/>
              <a:t>von Sicherheit und Gesundheit am Arbeitsplatz feststellen und Maßnahmen zur Vermeidung der Gefährdung </a:t>
            </a:r>
            <a:r>
              <a:rPr lang="de-DE" dirty="0" smtClean="0"/>
              <a:t>ergreifen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b</a:t>
            </a:r>
            <a:r>
              <a:rPr lang="de-DE" dirty="0" smtClean="0"/>
              <a:t>) berufsbezogene </a:t>
            </a:r>
            <a:r>
              <a:rPr lang="de-DE" dirty="0"/>
              <a:t>Arbeitsschutz- und Unfallverhütungsvorschriften anwenden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c</a:t>
            </a:r>
            <a:r>
              <a:rPr lang="de-DE" dirty="0"/>
              <a:t>) Verhaltensweisen bei Unfällen beschreiben sowie erste Maßnahmen einleiten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d</a:t>
            </a:r>
            <a:r>
              <a:rPr lang="de-DE" dirty="0"/>
              <a:t>) Vorschriften des vorbeugenden Brandschutzes anwenden sowie Verhaltensweisen bei Bränden beschreiben und Maßnahmen zur Brandbekämpfung ergreifen</a:t>
            </a: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endParaRPr lang="de-DE" dirty="0"/>
          </a:p>
          <a:p>
            <a:pPr marL="0" indent="0">
              <a:spcBef>
                <a:spcPts val="1200"/>
              </a:spcBef>
              <a:buNone/>
            </a:pPr>
            <a:endParaRPr lang="de-DE" dirty="0"/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395536" y="411510"/>
            <a:ext cx="6336704" cy="64807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 baseline="0">
                <a:solidFill>
                  <a:srgbClr val="002F5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D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D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D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D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sz="1600" b="1" dirty="0" smtClean="0"/>
              <a:t>3. Sicherheit und Gesundheitsschutz bei der Arbeit                    </a:t>
            </a:r>
            <a:r>
              <a:rPr lang="de-DE" sz="1400" b="1" dirty="0" smtClean="0"/>
              <a:t>(während der gesamten Ausbildung)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387733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12" y="1495342"/>
            <a:ext cx="8075229" cy="3271929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de-DE" dirty="0"/>
              <a:t>Zur Vermeidung betriebsbedingter Umweltbelastungen im beruflichen Einwirkungsbereich beitragen, insbesondere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a) mögliche Umweltbelastungen durch den Ausbildungsbetrieb und seinen Beitrag zum Umweltschutz an Beispielen erklären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b</a:t>
            </a:r>
            <a:r>
              <a:rPr lang="de-DE" dirty="0"/>
              <a:t>) für den Ausbildungsbetrieb geltende Regelungen des Umweltschutzes anwenden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c</a:t>
            </a:r>
            <a:r>
              <a:rPr lang="de-DE" dirty="0"/>
              <a:t>) Möglichkeiten der wirtschaftlichen und </a:t>
            </a:r>
            <a:r>
              <a:rPr lang="de-DE" dirty="0" smtClean="0"/>
              <a:t>umweltschonenden </a:t>
            </a:r>
            <a:r>
              <a:rPr lang="de-DE" dirty="0"/>
              <a:t>Energie- und Materialverwendung nutzen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d</a:t>
            </a:r>
            <a:r>
              <a:rPr lang="de-DE" dirty="0"/>
              <a:t>) Abfälle vermeiden sowie Stoffe und Materialien einer umweltschonenden Entsorgung </a:t>
            </a:r>
            <a:r>
              <a:rPr lang="de-DE" dirty="0" smtClean="0"/>
              <a:t>zuführen</a:t>
            </a:r>
            <a:endParaRPr lang="de-DE" dirty="0"/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395536" y="411510"/>
            <a:ext cx="6336704" cy="64807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 baseline="0">
                <a:solidFill>
                  <a:srgbClr val="002F5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D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D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D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D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DE" sz="1600" b="1" dirty="0" smtClean="0"/>
              <a:t>4. Umweltschutz                                                                            </a:t>
            </a:r>
            <a:r>
              <a:rPr lang="de-DE" sz="1400" b="1" dirty="0" smtClean="0"/>
              <a:t>(während der gesamten Ausbildung)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19661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14" y="1495342"/>
            <a:ext cx="8147237" cy="323665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a) die Funktion des E-Commerce für die Gesamtwirtschaft und für die Gesellschaft erläutern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b</a:t>
            </a:r>
            <a:r>
              <a:rPr lang="de-DE" dirty="0"/>
              <a:t>) Einflüsse der digitalen Infrastruktur, des Geschäftsmodells, der Vertriebswege und Kommunikationskanäle, der Sortiments- und Preisgestaltung sowie des Standortes auf die Stellung des Ausbildungsbetriebes am Markt einschätzen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c</a:t>
            </a:r>
            <a:r>
              <a:rPr lang="de-DE" dirty="0"/>
              <a:t>) rechtliche und technische Entwicklungen verfolgen und Auswirkungen auf Systeme und Prozesse des Online-Vertriebs ableiten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d</a:t>
            </a:r>
            <a:r>
              <a:rPr lang="de-DE" dirty="0"/>
              <a:t>) bei der Entwicklung neuer Geschäftsideen mitwirken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6480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1600" b="1" dirty="0" smtClean="0">
                <a:solidFill>
                  <a:srgbClr val="002F5D"/>
                </a:solidFill>
              </a:rPr>
              <a:t>5. Bedeutung </a:t>
            </a:r>
            <a:r>
              <a:rPr lang="de-DE" sz="1600" b="1" dirty="0">
                <a:solidFill>
                  <a:srgbClr val="002F5D"/>
                </a:solidFill>
              </a:rPr>
              <a:t>und Struktur des E-Commerce </a:t>
            </a:r>
            <a:r>
              <a:rPr lang="de-DE" sz="1600" dirty="0">
                <a:solidFill>
                  <a:srgbClr val="002F5D"/>
                </a:solidFill>
              </a:rPr>
              <a:t/>
            </a:r>
            <a:br>
              <a:rPr lang="de-DE" sz="1600" dirty="0">
                <a:solidFill>
                  <a:srgbClr val="002F5D"/>
                </a:solidFill>
              </a:rPr>
            </a:br>
            <a:r>
              <a:rPr lang="de-DE" sz="1600" b="1" dirty="0" smtClean="0">
                <a:solidFill>
                  <a:srgbClr val="002F5D"/>
                </a:solidFill>
              </a:rPr>
              <a:t>(4 Ausbildungswochen</a:t>
            </a:r>
            <a:r>
              <a:rPr lang="de-DE" sz="1600" b="1" dirty="0">
                <a:solidFill>
                  <a:srgbClr val="002F5D"/>
                </a:solidFill>
              </a:rPr>
              <a:t>: 16. bis </a:t>
            </a:r>
            <a:r>
              <a:rPr lang="de-DE" sz="1600" b="1" dirty="0" smtClean="0">
                <a:solidFill>
                  <a:srgbClr val="002F5D"/>
                </a:solidFill>
              </a:rPr>
              <a:t>36. Monat)</a:t>
            </a:r>
            <a:endParaRPr lang="de-DE" sz="1600" b="1" dirty="0">
              <a:solidFill>
                <a:srgbClr val="002F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11" y="1131595"/>
            <a:ext cx="7211133" cy="388843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a) situationsgerecht und zielorientiert kommunizieren sowie Ergebnisse dokumentieren 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b) Wertschätzung, Respekt und Vertrauen als Grundlage erfolgreichen Handelns </a:t>
            </a:r>
            <a:r>
              <a:rPr lang="de-DE" dirty="0" smtClean="0"/>
              <a:t>berücksichtigen</a:t>
            </a:r>
            <a:endParaRPr lang="de-DE" dirty="0"/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c) soziokulturelle Unterschiede im Arbeitsprozess </a:t>
            </a:r>
            <a:r>
              <a:rPr lang="de-DE" dirty="0" smtClean="0"/>
              <a:t>berücksichtigen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endParaRPr lang="de-DE" sz="500" dirty="0" smtClean="0"/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d) Ursachen von Konflikten und Kommunikationsstörungen erkennen und zu deren Lösung beitragen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e) deutsche und englische Fachbegriffe anwenden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f) im Ausbildungsbetrieb übliche englischsprachige Informationen auswerten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g) Informationen einholen und Auskünfte erteilen, auch in englischer Sprache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endParaRPr lang="de-DE" dirty="0" smtClean="0"/>
          </a:p>
          <a:p>
            <a:pPr>
              <a:spcBef>
                <a:spcPct val="20000"/>
              </a:spcBef>
              <a:spcAft>
                <a:spcPts val="0"/>
              </a:spcAft>
              <a:buClr>
                <a:srgbClr val="00A893"/>
              </a:buClr>
            </a:pPr>
            <a:endParaRPr lang="de-DE" sz="1400" dirty="0"/>
          </a:p>
          <a:p>
            <a:pPr>
              <a:buClr>
                <a:srgbClr val="00A893"/>
              </a:buClr>
            </a:pP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57606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1600" b="1" dirty="0" smtClean="0">
                <a:solidFill>
                  <a:srgbClr val="002F5D"/>
                </a:solidFill>
              </a:rPr>
              <a:t>6. Kommunikation </a:t>
            </a:r>
            <a:r>
              <a:rPr lang="de-DE" sz="1600" b="1" dirty="0">
                <a:solidFill>
                  <a:srgbClr val="002F5D"/>
                </a:solidFill>
              </a:rPr>
              <a:t>und </a:t>
            </a:r>
            <a:r>
              <a:rPr lang="de-DE" sz="1600" b="1" dirty="0" smtClean="0">
                <a:solidFill>
                  <a:srgbClr val="002F5D"/>
                </a:solidFill>
              </a:rPr>
              <a:t>Kooperation </a:t>
            </a:r>
            <a:r>
              <a:rPr lang="de-DE" sz="1600" b="1" dirty="0">
                <a:solidFill>
                  <a:srgbClr val="002F5D"/>
                </a:solidFill>
              </a:rPr>
              <a:t> </a:t>
            </a:r>
            <a:r>
              <a:rPr lang="de-DE" sz="1600" b="1" dirty="0" smtClean="0">
                <a:solidFill>
                  <a:srgbClr val="002F5D"/>
                </a:solidFill>
              </a:rPr>
              <a:t>                                                  </a:t>
            </a:r>
            <a:endParaRPr lang="de-DE" sz="1600" b="1" dirty="0">
              <a:solidFill>
                <a:srgbClr val="002F5D"/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395536" y="2715766"/>
            <a:ext cx="8331646" cy="0"/>
          </a:xfrm>
          <a:prstGeom prst="line">
            <a:avLst/>
          </a:prstGeom>
          <a:ln>
            <a:solidFill>
              <a:srgbClr val="00A893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6444213" y="1604869"/>
            <a:ext cx="2426991" cy="523220"/>
          </a:xfrm>
          <a:prstGeom prst="rect">
            <a:avLst/>
          </a:prstGeom>
          <a:noFill/>
          <a:ln w="15875">
            <a:solidFill>
              <a:srgbClr val="00A89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bis 15. Monat:</a:t>
            </a:r>
            <a:endParaRPr lang="de-DE" sz="1400" b="1" dirty="0">
              <a:solidFill>
                <a:srgbClr val="00A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Ausbildungswochen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444208" y="3189045"/>
            <a:ext cx="2426990" cy="523220"/>
          </a:xfrm>
          <a:prstGeom prst="rect">
            <a:avLst/>
          </a:prstGeom>
          <a:noFill/>
          <a:ln w="15875">
            <a:solidFill>
              <a:srgbClr val="00A89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bis 36. Monat:</a:t>
            </a:r>
            <a:endParaRPr lang="de-DE" sz="1400" b="1" dirty="0">
              <a:solidFill>
                <a:srgbClr val="00A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b="1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DE" sz="14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Ausbildungswochen</a:t>
            </a:r>
          </a:p>
        </p:txBody>
      </p:sp>
    </p:spTree>
    <p:extLst>
      <p:ext uri="{BB962C8B-B14F-4D97-AF65-F5344CB8AC3E}">
        <p14:creationId xmlns:p14="http://schemas.microsoft.com/office/powerpoint/2010/main" val="277118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6480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1600" b="1" dirty="0" smtClean="0">
                <a:solidFill>
                  <a:srgbClr val="002F5D"/>
                </a:solidFill>
              </a:rPr>
              <a:t>7. Projektorientierte </a:t>
            </a:r>
            <a:r>
              <a:rPr lang="de-DE" sz="1600" b="1" dirty="0">
                <a:solidFill>
                  <a:srgbClr val="002F5D"/>
                </a:solidFill>
              </a:rPr>
              <a:t>Arbeitsweisen im E-Commerce </a:t>
            </a:r>
            <a:r>
              <a:rPr lang="de-DE" sz="1600" b="1" dirty="0" smtClean="0">
                <a:solidFill>
                  <a:srgbClr val="002F5D"/>
                </a:solidFill>
              </a:rPr>
              <a:t>                 (14 </a:t>
            </a:r>
            <a:r>
              <a:rPr lang="de-DE" sz="1600" b="1" dirty="0">
                <a:solidFill>
                  <a:srgbClr val="002F5D"/>
                </a:solidFill>
              </a:rPr>
              <a:t>Ausbildungswochen: 1. bis 15. Monat</a:t>
            </a:r>
            <a:r>
              <a:rPr lang="de-DE" sz="1600" b="1" dirty="0" smtClean="0">
                <a:solidFill>
                  <a:srgbClr val="002F5D"/>
                </a:solidFill>
              </a:rPr>
              <a:t>)</a:t>
            </a:r>
            <a:endParaRPr lang="de-DE" sz="1600" b="1" dirty="0">
              <a:solidFill>
                <a:srgbClr val="002F5D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70" y="1316360"/>
            <a:ext cx="6359971" cy="341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5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13" y="1495342"/>
            <a:ext cx="7859205" cy="327192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/>
              <a:t>a</a:t>
            </a:r>
            <a:r>
              <a:rPr lang="de-DE" dirty="0" smtClean="0"/>
              <a:t>) Projekte </a:t>
            </a:r>
            <a:r>
              <a:rPr lang="de-DE" dirty="0"/>
              <a:t>planen, strukturieren, koordinieren, umsetzen und </a:t>
            </a:r>
            <a:r>
              <a:rPr lang="de-DE" dirty="0" smtClean="0"/>
              <a:t>auswerten</a:t>
            </a:r>
            <a:endParaRPr lang="de-DE" dirty="0"/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b</a:t>
            </a:r>
            <a:r>
              <a:rPr lang="de-DE" dirty="0"/>
              <a:t>) Informations- und Kommunikationsstrukturen für die </a:t>
            </a:r>
            <a:r>
              <a:rPr lang="de-DE" dirty="0" smtClean="0"/>
              <a:t>Projektarbeit</a:t>
            </a:r>
            <a:br>
              <a:rPr lang="de-DE" dirty="0" smtClean="0"/>
            </a:br>
            <a:r>
              <a:rPr lang="de-DE" dirty="0" smtClean="0"/>
              <a:t>einrichten </a:t>
            </a:r>
            <a:r>
              <a:rPr lang="de-DE" dirty="0"/>
              <a:t>und </a:t>
            </a:r>
            <a:r>
              <a:rPr lang="de-DE" dirty="0" smtClean="0"/>
              <a:t>nutzen</a:t>
            </a:r>
            <a:endParaRPr lang="de-DE" dirty="0"/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c</a:t>
            </a:r>
            <a:r>
              <a:rPr lang="de-DE" dirty="0"/>
              <a:t>) Projektabläufe an veränderte Anforderungen </a:t>
            </a:r>
            <a:r>
              <a:rPr lang="de-DE" dirty="0" smtClean="0"/>
              <a:t>anpassen</a:t>
            </a:r>
            <a:endParaRPr lang="de-DE" dirty="0"/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0A893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d</a:t>
            </a:r>
            <a:r>
              <a:rPr lang="de-DE" dirty="0"/>
              <a:t>) Projektabläufe und -ergebnisse dokumentieren und präsentieren </a:t>
            </a:r>
            <a:r>
              <a:rPr lang="de-DE" dirty="0" smtClean="0"/>
              <a:t>sowie </a:t>
            </a:r>
            <a:r>
              <a:rPr lang="de-DE" dirty="0"/>
              <a:t>Schlussfolgerungen </a:t>
            </a:r>
            <a:r>
              <a:rPr lang="de-DE" dirty="0" smtClean="0"/>
              <a:t>ableiten</a:t>
            </a: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6336704" cy="6480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1600" b="1" dirty="0" smtClean="0">
                <a:solidFill>
                  <a:srgbClr val="002F5D"/>
                </a:solidFill>
              </a:rPr>
              <a:t>7. Projektorientierte </a:t>
            </a:r>
            <a:r>
              <a:rPr lang="de-DE" sz="1600" b="1" dirty="0">
                <a:solidFill>
                  <a:srgbClr val="002F5D"/>
                </a:solidFill>
              </a:rPr>
              <a:t>Arbeitsweisen im E-Commerce </a:t>
            </a:r>
            <a:r>
              <a:rPr lang="de-DE" sz="1600" b="1" dirty="0" smtClean="0">
                <a:solidFill>
                  <a:srgbClr val="002F5D"/>
                </a:solidFill>
              </a:rPr>
              <a:t>                 (14 </a:t>
            </a:r>
            <a:r>
              <a:rPr lang="de-DE" sz="1600" b="1" dirty="0">
                <a:solidFill>
                  <a:srgbClr val="002F5D"/>
                </a:solidFill>
              </a:rPr>
              <a:t>Ausbildungswochen: 1. bis 15. Monat</a:t>
            </a:r>
            <a:r>
              <a:rPr lang="de-DE" sz="1600" b="1" dirty="0" smtClean="0">
                <a:solidFill>
                  <a:srgbClr val="002F5D"/>
                </a:solidFill>
              </a:rPr>
              <a:t>)</a:t>
            </a:r>
            <a:endParaRPr lang="de-DE" sz="1600" b="1" dirty="0">
              <a:solidFill>
                <a:srgbClr val="002F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>
          <a:xfrm>
            <a:off x="395536" y="411510"/>
            <a:ext cx="6336704" cy="674448"/>
          </a:xfrm>
        </p:spPr>
        <p:txBody>
          <a:bodyPr>
            <a:noAutofit/>
          </a:bodyPr>
          <a:lstStyle/>
          <a:p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Rahmenlehrplan: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Übersicht über die Lernfelder für den 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Ausbildungsberuf Kaufmann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im E-Commerce und Kauffrau im E-Commerce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944476"/>
              </p:ext>
            </p:extLst>
          </p:nvPr>
        </p:nvGraphicFramePr>
        <p:xfrm>
          <a:off x="467544" y="1635651"/>
          <a:ext cx="806489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187"/>
                <a:gridCol w="4229340"/>
                <a:gridCol w="1080120"/>
                <a:gridCol w="1008112"/>
                <a:gridCol w="1224137"/>
              </a:tblGrid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Nr.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8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Lernfelder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893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Zeitrichtwerte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Unterrichtsstunden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8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Jahr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Jahr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Jahr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Das Unternehmen präsentieren und die eigene Rolle mitgestalten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Online-Sortimente gestalten und die Beschaffung unterstützen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Verträge im Online-Vertrieb anbahnen und bearbeiten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Werteströme erfassen, auswerten und beurteilen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7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395536" y="411510"/>
            <a:ext cx="6336704" cy="674448"/>
          </a:xfrm>
        </p:spPr>
        <p:txBody>
          <a:bodyPr>
            <a:noAutofit/>
          </a:bodyPr>
          <a:lstStyle/>
          <a:p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Rahmenlehrplan: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Übersicht über die Lernfelder für den 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Ausbildungsberuf Kaufmann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im E-Commerce und Kauffrau im E-Commerce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732815"/>
              </p:ext>
            </p:extLst>
          </p:nvPr>
        </p:nvGraphicFramePr>
        <p:xfrm>
          <a:off x="467544" y="1635646"/>
          <a:ext cx="806489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187"/>
                <a:gridCol w="4229340"/>
                <a:gridCol w="1080120"/>
                <a:gridCol w="1008112"/>
                <a:gridCol w="1224137"/>
              </a:tblGrid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Nr.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8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Lernfelder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893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Zeitrichtwerte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Unterrichtsstunden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8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Jahr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Jahr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Jahr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Rückabwicklungsprozesse und Leistungsstörungen bearbeiten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Servicekommunikation kundenorientiert gestalten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Online-Marketing-Maßnahmen umsetzen und bewerten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Wertschöpfungsprozesse erfolgsorientiert steuern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7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>
          <a:xfrm>
            <a:off x="395536" y="411510"/>
            <a:ext cx="6336704" cy="674448"/>
          </a:xfrm>
        </p:spPr>
        <p:txBody>
          <a:bodyPr>
            <a:noAutofit/>
          </a:bodyPr>
          <a:lstStyle/>
          <a:p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Rahmenlehrplan: </a:t>
            </a:r>
            <a:r>
              <a:rPr lang="de-DE" sz="1800" b="1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Übersicht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über die Lernfelder für den 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Ausbildungsberuf Kaufmann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im E-Commerce und Kauffrau im E-Commerce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4227934"/>
            <a:ext cx="79928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023082"/>
              </p:ext>
            </p:extLst>
          </p:nvPr>
        </p:nvGraphicFramePr>
        <p:xfrm>
          <a:off x="467544" y="1635651"/>
          <a:ext cx="8064896" cy="3378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187"/>
                <a:gridCol w="4229340"/>
                <a:gridCol w="1080120"/>
                <a:gridCol w="1008112"/>
                <a:gridCol w="1224137"/>
              </a:tblGrid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Nr.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8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Lernfelder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893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Zeitrichtwerte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Unterrichtsstunden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A8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Jahr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Jahr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Jahr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375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Online-Vertriebskanäle auswählen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 Online-Vertrieb kennzahlengestützt optimieren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4980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Gesamtwirtschaftliche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Einflüsse bei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unternehmerischen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Entscheidungen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berücksichtigen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Berufsbezogene Projekte durchführen und bewerten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3">
                <a:tc gridSpan="2"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Summen: insgesamt 880 Stunden</a:t>
                      </a:r>
                    </a:p>
                  </a:txBody>
                  <a:tcPr>
                    <a:lnT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8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6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95536" y="4803998"/>
            <a:ext cx="55964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900" dirty="0" smtClean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Quelle: Online-Monitor 2018, in Kooperation von HDE und IFH, Umsatzangeben netto ohne Umsatzsteuer</a:t>
            </a:r>
            <a:endParaRPr lang="de-DE" sz="900" dirty="0">
              <a:solidFill>
                <a:srgbClr val="002F5D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355976" y="1131590"/>
            <a:ext cx="1728192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65815" y="411510"/>
            <a:ext cx="6173983" cy="5058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r>
              <a:rPr sz="2000" b="1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Online-Durchdringung</a:t>
            </a:r>
            <a:r>
              <a:rPr sz="2000" b="1" dirty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unterscheidet sich stark nach Einzelhandelsbranchen</a:t>
            </a:r>
          </a:p>
        </p:txBody>
      </p:sp>
      <p:pic>
        <p:nvPicPr>
          <p:cNvPr id="2050" name="Picture 2" descr="C:\Users\dabrowski\Desktop\Online-Durchdringu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92" y="1117004"/>
            <a:ext cx="5935308" cy="35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25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53" y="411510"/>
            <a:ext cx="6264691" cy="648072"/>
          </a:xfrm>
        </p:spPr>
        <p:txBody>
          <a:bodyPr>
            <a:noAutofit/>
          </a:bodyPr>
          <a:lstStyle/>
          <a:p>
            <a:r>
              <a:rPr lang="de-DE" sz="18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neue </a:t>
            </a:r>
            <a:r>
              <a:rPr lang="de-DE" sz="1800" b="1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Ausbildungsberuf </a:t>
            </a:r>
            <a:br>
              <a:rPr lang="de-DE" sz="1800" b="1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Wie wird die Abschlussprüfung aufgebaut?</a:t>
            </a:r>
            <a:r>
              <a:rPr lang="de-DE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b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7544" y="1419622"/>
            <a:ext cx="7632848" cy="3271929"/>
          </a:xfrm>
        </p:spPr>
        <p:txBody>
          <a:bodyPr/>
          <a:lstStyle/>
          <a:p>
            <a:pPr marL="0" indent="0">
              <a:buClr>
                <a:schemeClr val="accent2"/>
              </a:buClr>
              <a:buNone/>
            </a:pPr>
            <a:r>
              <a:rPr lang="de-DE" sz="2000" b="1" dirty="0" smtClean="0">
                <a:solidFill>
                  <a:schemeClr val="accent2"/>
                </a:solidFill>
              </a:rPr>
              <a:t>Die Gestreckte Abschlussprüfung</a:t>
            </a:r>
            <a:endParaRPr lang="de-DE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2"/>
              </a:buClr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esteht aus zwei Teilen:</a:t>
            </a:r>
          </a:p>
          <a:p>
            <a:pPr marL="457200" lvl="1" indent="0">
              <a:buClr>
                <a:schemeClr val="accent2"/>
              </a:buClr>
              <a:buNone/>
            </a:pPr>
            <a:r>
              <a:rPr lang="de-DE" sz="2000" b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1:</a:t>
            </a:r>
            <a:r>
              <a:rPr lang="de-DE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nach 15-16 Monaten über 15 Monate der Ausbildung</a:t>
            </a:r>
          </a:p>
          <a:p>
            <a:pPr marL="457200" lvl="1" indent="0">
              <a:buClr>
                <a:schemeClr val="accent2"/>
              </a:buClr>
              <a:buNone/>
            </a:pPr>
            <a:r>
              <a:rPr lang="de-DE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Clr>
                <a:schemeClr val="accent2"/>
              </a:buClr>
              <a:buNone/>
            </a:pPr>
            <a:r>
              <a:rPr lang="de-DE" sz="2000" b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2:</a:t>
            </a:r>
            <a:r>
              <a:rPr lang="de-DE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Ende der dreijährigen Ausbildung</a:t>
            </a:r>
          </a:p>
          <a:p>
            <a:pPr marL="85725" lvl="1" indent="0">
              <a:buClr>
                <a:schemeClr val="accent2"/>
              </a:buClr>
              <a:buNone/>
            </a:pPr>
            <a:endParaRPr lang="de-DE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6264696" cy="648072"/>
          </a:xfrm>
        </p:spPr>
        <p:txBody>
          <a:bodyPr>
            <a:normAutofit fontScale="90000"/>
          </a:bodyPr>
          <a:lstStyle/>
          <a:p>
            <a:r>
              <a:rPr lang="de-DE" sz="2000" b="1" kern="0" dirty="0" smtClean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neue Ausbildungsberuf </a:t>
            </a:r>
            <a:br>
              <a:rPr lang="de-DE" sz="2000" b="1" kern="0" dirty="0" smtClean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kern="0" dirty="0" smtClean="0">
                <a:solidFill>
                  <a:srgbClr val="00A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wird die Abschlussprüfung aufgebaut?</a:t>
            </a:r>
            <a:br>
              <a:rPr lang="de-DE" sz="2000" b="1" kern="0" dirty="0" smtClean="0">
                <a:solidFill>
                  <a:srgbClr val="00AB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23540" y="1203602"/>
            <a:ext cx="8352916" cy="3563667"/>
          </a:xfrm>
        </p:spPr>
        <p:txBody>
          <a:bodyPr>
            <a:normAutofit fontScale="92500" lnSpcReduction="10000"/>
          </a:bodyPr>
          <a:lstStyle/>
          <a:p>
            <a:pPr marL="371475"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700" b="1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</a:t>
            </a:r>
            <a:r>
              <a:rPr lang="de-DE" sz="17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in dem Prüfungsbereich:  </a:t>
            </a:r>
          </a:p>
          <a:p>
            <a:pPr marL="85725" lvl="1" indent="0">
              <a:buClr>
                <a:schemeClr val="accent2"/>
              </a:buClr>
              <a:buNone/>
            </a:pPr>
            <a:r>
              <a:rPr lang="de-DE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Sortimentsbewirtschaftung </a:t>
            </a:r>
            <a:r>
              <a:rPr lang="de-DE" sz="1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Vertragsanbahnung  </a:t>
            </a:r>
            <a:r>
              <a:rPr lang="de-DE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7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Prüfungszeit: 90 Minuten</a:t>
            </a:r>
            <a:r>
              <a:rPr lang="de-DE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" lvl="1" indent="0">
              <a:buClr>
                <a:schemeClr val="accent2"/>
              </a:buClr>
              <a:buNone/>
            </a:pPr>
            <a:endParaRPr lang="de-DE" sz="17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Prüfling muss in </a:t>
            </a:r>
            <a:r>
              <a:rPr lang="de-DE" sz="17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1 schriftlich </a:t>
            </a:r>
            <a:r>
              <a:rPr lang="de-DE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nachweisen, dass er in der Lage </a:t>
            </a:r>
            <a:r>
              <a:rPr lang="de-DE" sz="17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ist,</a:t>
            </a:r>
          </a:p>
          <a:p>
            <a:pPr marL="85725" lvl="1" indent="0">
              <a:buClr>
                <a:schemeClr val="accent2"/>
              </a:buClr>
              <a:buNone/>
            </a:pPr>
            <a:endParaRPr lang="de-DE" sz="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675" lvl="2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as Waren- 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Dienstleistungssortiment im Online-Vertrieb kunden- und serviceorientiert mitzugestalten und zu bewirtschaften,</a:t>
            </a:r>
          </a:p>
          <a:p>
            <a:pPr marL="828675" lvl="2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ie Beschaffung von Waren oder Dienstleistungen für den Online-Vertrieb zu unterstützen,</a:t>
            </a: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675" lvl="2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Vertragsanbahnung im Online-Vertrieb zu gestalten und Vertragsabschlüsse herbeizuführen und</a:t>
            </a: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675" lvl="2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rechtliche Regelungen bei 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der Sortimentsbewirtschaftung und 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der Vertragsanbahnung 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einzuhalten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7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411510"/>
            <a:ext cx="6264696" cy="648072"/>
          </a:xfrm>
        </p:spPr>
        <p:txBody>
          <a:bodyPr>
            <a:noAutofit/>
          </a:bodyPr>
          <a:lstStyle/>
          <a:p>
            <a:r>
              <a:rPr lang="de-DE" sz="1800" b="1" kern="0" dirty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neue </a:t>
            </a:r>
            <a:r>
              <a:rPr lang="de-DE" sz="1800" b="1" kern="0" dirty="0" smtClean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Ausbildungsberuf</a:t>
            </a:r>
            <a:br>
              <a:rPr lang="de-DE" sz="1800" b="1" kern="0" dirty="0" smtClean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kern="0" dirty="0">
                <a:solidFill>
                  <a:srgbClr val="00A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wird die Abschlussprüfung aufgebaut?</a:t>
            </a:r>
            <a:endParaRPr lang="de-DE" sz="28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95536" y="1275613"/>
            <a:ext cx="8352928" cy="3271929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 2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wird am </a:t>
            </a:r>
            <a:r>
              <a:rPr lang="de-DE" sz="17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Berufsausbildung 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durchgeführt.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In den vier folgenden Prüfungsbereichen: 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Geschäftsprozesse im E-Commerce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Kundenkommunikation im E-Commerce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Fachgespräch zu einem projektbezogenen Prozess im E-Commerce und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Wirtschafts- und Sozialkunde </a:t>
            </a:r>
            <a:endParaRPr lang="de-DE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05054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67544" y="1131592"/>
            <a:ext cx="8064896" cy="3744416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Clr>
                <a:schemeClr val="accent2"/>
              </a:buClr>
              <a:buNone/>
            </a:pPr>
            <a:r>
              <a:rPr lang="de-DE" sz="1600" dirty="0" smtClean="0"/>
              <a:t>Die Prüfungszeit beträgt </a:t>
            </a:r>
            <a:r>
              <a:rPr lang="de-DE" sz="1600" b="1" dirty="0" smtClean="0">
                <a:solidFill>
                  <a:schemeClr val="accent2"/>
                </a:solidFill>
              </a:rPr>
              <a:t>120 Minuten </a:t>
            </a:r>
            <a:r>
              <a:rPr lang="de-DE" sz="1600" dirty="0" smtClean="0"/>
              <a:t>und die Prüfung soll </a:t>
            </a:r>
            <a:r>
              <a:rPr lang="de-DE" sz="1600" b="1" dirty="0" smtClean="0">
                <a:solidFill>
                  <a:schemeClr val="accent2"/>
                </a:solidFill>
              </a:rPr>
              <a:t>schriftlich</a:t>
            </a:r>
            <a:r>
              <a:rPr lang="de-DE" sz="1600" dirty="0" smtClean="0"/>
              <a:t> abgelegt werden. </a:t>
            </a:r>
          </a:p>
          <a:p>
            <a:pPr marL="0" indent="0">
              <a:spcAft>
                <a:spcPts val="300"/>
              </a:spcAft>
              <a:buClr>
                <a:schemeClr val="accent2"/>
              </a:buClr>
              <a:buNone/>
            </a:pPr>
            <a:endParaRPr lang="de-DE" sz="1600" dirty="0" smtClean="0"/>
          </a:p>
          <a:p>
            <a:pPr marL="0" indent="0">
              <a:spcAft>
                <a:spcPts val="300"/>
              </a:spcAft>
              <a:buClr>
                <a:schemeClr val="accent2"/>
              </a:buClr>
              <a:buNone/>
            </a:pPr>
            <a:r>
              <a:rPr lang="de-DE" sz="1600" dirty="0" smtClean="0"/>
              <a:t>Der Prüfling soll nachweisen, dass er in der Lage ist,</a:t>
            </a:r>
          </a:p>
          <a:p>
            <a:pPr lvl="1"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komplexe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Arbeitsaufträge handlungsorientiert zu bearbeiten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fachliche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und wirtschaftliche Zusammenhänge zu analysieren, Lösungen für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Aufgabenstellungen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zu entwickeln und dabei Instrumente der kaufmännischen Steuerung und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Kontrolle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zu nutzen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und technische Entwicklungen im Hinblick auf ihre Relevanz für den  E-Commerce einzuschätzen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englische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Informationen und Fachbegriffe situationsbezogen zu nutzen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rechtliche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Regelungen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bei den Geschäftsprozessen im E-Commerce einzuhalten.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53" y="411510"/>
            <a:ext cx="6264691" cy="505836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Prüfungsbereich: Geschäftsprozesse im E-Commerce (I)</a:t>
            </a:r>
          </a:p>
        </p:txBody>
      </p:sp>
    </p:spTree>
    <p:extLst>
      <p:ext uri="{BB962C8B-B14F-4D97-AF65-F5344CB8AC3E}">
        <p14:creationId xmlns:p14="http://schemas.microsoft.com/office/powerpoint/2010/main" val="221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67544" y="1131592"/>
            <a:ext cx="8280920" cy="3744416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Clr>
                <a:schemeClr val="accent2"/>
              </a:buClr>
              <a:buNone/>
            </a:pPr>
            <a:r>
              <a:rPr lang="de-DE" sz="1700" dirty="0" smtClean="0"/>
              <a:t>Die Prüfungszeit beträgt </a:t>
            </a:r>
            <a:r>
              <a:rPr lang="de-DE" sz="1700" b="1" dirty="0" smtClean="0">
                <a:solidFill>
                  <a:schemeClr val="accent2"/>
                </a:solidFill>
              </a:rPr>
              <a:t>120 Minuten </a:t>
            </a:r>
            <a:r>
              <a:rPr lang="de-DE" sz="1700" dirty="0" smtClean="0"/>
              <a:t>und die Prüfung soll </a:t>
            </a:r>
            <a:r>
              <a:rPr lang="de-DE" sz="1700" b="1" dirty="0" smtClean="0">
                <a:solidFill>
                  <a:schemeClr val="accent2"/>
                </a:solidFill>
              </a:rPr>
              <a:t>schriftlich</a:t>
            </a:r>
            <a:r>
              <a:rPr lang="de-DE" sz="1700" dirty="0" smtClean="0"/>
              <a:t> abgelegt werden. </a:t>
            </a:r>
          </a:p>
          <a:p>
            <a:pPr marL="0" indent="0">
              <a:spcAft>
                <a:spcPts val="300"/>
              </a:spcAft>
              <a:buClr>
                <a:schemeClr val="accent2"/>
              </a:buClr>
              <a:buNone/>
            </a:pPr>
            <a:endParaRPr lang="de-DE" sz="1700" dirty="0" smtClean="0"/>
          </a:p>
          <a:p>
            <a:pPr marL="0" indent="0">
              <a:lnSpc>
                <a:spcPct val="150000"/>
              </a:lnSpc>
              <a:spcAft>
                <a:spcPts val="300"/>
              </a:spcAft>
              <a:buClr>
                <a:schemeClr val="accent2"/>
              </a:buClr>
              <a:buNone/>
            </a:pPr>
            <a:r>
              <a:rPr lang="de-DE" sz="1700" b="1" dirty="0" smtClean="0">
                <a:solidFill>
                  <a:srgbClr val="00A893"/>
                </a:solidFill>
              </a:rPr>
              <a:t>Für </a:t>
            </a:r>
            <a:r>
              <a:rPr lang="de-DE" sz="1700" b="1" dirty="0">
                <a:solidFill>
                  <a:srgbClr val="00A893"/>
                </a:solidFill>
              </a:rPr>
              <a:t>den Nachweis </a:t>
            </a:r>
            <a:r>
              <a:rPr lang="de-DE" sz="1700" b="1" dirty="0" smtClean="0">
                <a:solidFill>
                  <a:srgbClr val="00A893"/>
                </a:solidFill>
              </a:rPr>
              <a:t>sind </a:t>
            </a:r>
            <a:r>
              <a:rPr lang="de-DE" sz="1700" b="1" dirty="0">
                <a:solidFill>
                  <a:srgbClr val="00A893"/>
                </a:solidFill>
              </a:rPr>
              <a:t>folgende Gebiete zugrunde zu legen</a:t>
            </a:r>
            <a:r>
              <a:rPr lang="de-DE" sz="1700" b="1" dirty="0" smtClean="0">
                <a:solidFill>
                  <a:srgbClr val="00A893"/>
                </a:solidFill>
              </a:rPr>
              <a:t>:</a:t>
            </a:r>
            <a:endParaRPr lang="de-DE" sz="1700" b="1" dirty="0">
              <a:solidFill>
                <a:srgbClr val="00A893"/>
              </a:solidFill>
            </a:endParaRPr>
          </a:p>
          <a:p>
            <a:pPr marL="342900" indent="-342900">
              <a:lnSpc>
                <a:spcPct val="200000"/>
              </a:lnSpc>
              <a:spcAft>
                <a:spcPts val="300"/>
              </a:spcAft>
              <a:buClr>
                <a:srgbClr val="002F5D"/>
              </a:buClr>
              <a:buFont typeface="+mj-lt"/>
              <a:buAutoNum type="arabicPeriod"/>
            </a:pPr>
            <a:r>
              <a:rPr lang="de-DE" sz="1700" b="1" dirty="0" smtClean="0"/>
              <a:t>Einsatz </a:t>
            </a:r>
            <a:r>
              <a:rPr lang="de-DE" sz="1700" b="1" dirty="0"/>
              <a:t>eines Online-Vertriebskanals und Optimierung der Nutzung, </a:t>
            </a:r>
          </a:p>
          <a:p>
            <a:pPr marL="342900" indent="-342900">
              <a:lnSpc>
                <a:spcPct val="200000"/>
              </a:lnSpc>
              <a:spcAft>
                <a:spcPts val="300"/>
              </a:spcAft>
              <a:buClr>
                <a:srgbClr val="002F5D"/>
              </a:buClr>
              <a:buFont typeface="+mj-lt"/>
              <a:buAutoNum type="arabicPeriod"/>
            </a:pPr>
            <a:r>
              <a:rPr lang="de-DE" sz="1700" b="1" dirty="0" smtClean="0"/>
              <a:t>zielgruppenorientiertes </a:t>
            </a:r>
            <a:r>
              <a:rPr lang="de-DE" sz="1700" b="1" dirty="0"/>
              <a:t>und produktbezogenes Online-Marketing </a:t>
            </a:r>
            <a:r>
              <a:rPr lang="de-DE" sz="1700" b="1" dirty="0" smtClean="0"/>
              <a:t>und</a:t>
            </a:r>
          </a:p>
          <a:p>
            <a:pPr marL="342900" indent="-342900">
              <a:lnSpc>
                <a:spcPct val="200000"/>
              </a:lnSpc>
              <a:spcAft>
                <a:spcPts val="300"/>
              </a:spcAft>
              <a:buClr>
                <a:srgbClr val="002F5D"/>
              </a:buClr>
              <a:buFont typeface="+mj-lt"/>
              <a:buAutoNum type="arabicPeriod"/>
            </a:pPr>
            <a:r>
              <a:rPr lang="de-DE" sz="1700" b="1" dirty="0" smtClean="0"/>
              <a:t>sortiments-</a:t>
            </a:r>
            <a:r>
              <a:rPr lang="de-DE" sz="1700" b="1" dirty="0"/>
              <a:t>, nutzungs- und kundenbezogene sowie ergebnisorientierte </a:t>
            </a:r>
            <a:r>
              <a:rPr lang="de-DE" sz="1700" b="1" dirty="0" smtClean="0"/>
              <a:t>Analyse und </a:t>
            </a:r>
            <a:r>
              <a:rPr lang="de-DE" sz="1700" b="1" dirty="0"/>
              <a:t>Steuerung der Prozesse im E-Commerce.</a:t>
            </a:r>
          </a:p>
          <a:p>
            <a:pPr marL="0" indent="0">
              <a:spcAft>
                <a:spcPts val="300"/>
              </a:spcAft>
              <a:buClr>
                <a:schemeClr val="accent2"/>
              </a:buClr>
              <a:buNone/>
            </a:pPr>
            <a:endParaRPr lang="de-DE" sz="1600" dirty="0" smtClean="0"/>
          </a:p>
          <a:p>
            <a:pPr marL="0" indent="0">
              <a:spcAft>
                <a:spcPts val="300"/>
              </a:spcAft>
              <a:buClr>
                <a:schemeClr val="accent2"/>
              </a:buClr>
              <a:buNone/>
            </a:pPr>
            <a:endParaRPr lang="de-DE" sz="16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53" y="411510"/>
            <a:ext cx="6264691" cy="505836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Prüfungsbereich: Geschäftsprozesse im E-Commerce (II)</a:t>
            </a:r>
          </a:p>
        </p:txBody>
      </p:sp>
    </p:spTree>
    <p:extLst>
      <p:ext uri="{BB962C8B-B14F-4D97-AF65-F5344CB8AC3E}">
        <p14:creationId xmlns:p14="http://schemas.microsoft.com/office/powerpoint/2010/main" val="31203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67544" y="1203598"/>
            <a:ext cx="8208912" cy="36724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2200" dirty="0"/>
              <a:t>Die Prüfungszeit beträgt </a:t>
            </a:r>
            <a:r>
              <a:rPr lang="de-DE" sz="2200" b="1" dirty="0" smtClean="0">
                <a:solidFill>
                  <a:schemeClr val="accent2"/>
                </a:solidFill>
              </a:rPr>
              <a:t>60 </a:t>
            </a:r>
            <a:r>
              <a:rPr lang="de-DE" sz="2200" b="1" dirty="0">
                <a:solidFill>
                  <a:schemeClr val="accent2"/>
                </a:solidFill>
              </a:rPr>
              <a:t>Minuten </a:t>
            </a:r>
            <a:r>
              <a:rPr lang="de-DE" sz="2200" dirty="0"/>
              <a:t>und die Prüfung </a:t>
            </a:r>
            <a:r>
              <a:rPr lang="de-DE" sz="2200" dirty="0" smtClean="0"/>
              <a:t>soll </a:t>
            </a:r>
            <a:r>
              <a:rPr lang="de-DE" sz="2200" b="1" dirty="0" smtClean="0">
                <a:solidFill>
                  <a:schemeClr val="accent2"/>
                </a:solidFill>
              </a:rPr>
              <a:t>schriftlich</a:t>
            </a:r>
            <a:r>
              <a:rPr lang="de-DE" sz="2200" dirty="0" smtClean="0"/>
              <a:t> abgelegt werden. </a:t>
            </a:r>
            <a:endParaRPr lang="de-DE" sz="2200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de-DE" sz="2200" dirty="0"/>
              <a:t>Der Prüfling soll nachweisen, dass er in der Lage ist</a:t>
            </a:r>
            <a:r>
              <a:rPr lang="de-DE" sz="2200" dirty="0" smtClean="0"/>
              <a:t>,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Kundenanliegen </a:t>
            </a:r>
            <a:r>
              <a:rPr lang="de-DE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lösungsorientiert zu bearbeiten</a:t>
            </a: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DE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DE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Vertragserfüllung entstehende Störungen zu bearbeiten</a:t>
            </a: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DE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Rückabwicklungsprozesse </a:t>
            </a:r>
            <a:r>
              <a:rPr lang="de-DE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organisieren</a:t>
            </a: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DE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Kommunikationskanäle </a:t>
            </a:r>
            <a:r>
              <a:rPr lang="de-DE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auszuwählen und zu steuern</a:t>
            </a: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DE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Schnittstellen </a:t>
            </a:r>
            <a:r>
              <a:rPr lang="de-DE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Kommunikationskanälen zu berücksichtigen</a:t>
            </a: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DE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 </a:t>
            </a:r>
            <a:r>
              <a:rPr lang="de-DE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Kunden </a:t>
            </a:r>
            <a:r>
              <a:rPr lang="de-DE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zielgruppenorientiert und situationsgerecht zu gestalten, auszuwerten und zu optimieren </a:t>
            </a: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endParaRPr lang="de-DE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rechtliche Regelungen bei der </a:t>
            </a:r>
            <a:r>
              <a:rPr lang="de-DE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Kundenkommunikation im </a:t>
            </a:r>
            <a:r>
              <a:rPr lang="de-DE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E-Commerce einzuhalten.</a:t>
            </a:r>
            <a:endParaRPr lang="de-DE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accent2"/>
              </a:solidFill>
            </a:endParaRP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6" y="411510"/>
            <a:ext cx="6264691" cy="504056"/>
          </a:xfr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600" b="1" dirty="0" smtClean="0">
                <a:solidFill>
                  <a:srgbClr val="002F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Prüfungsbereich</a:t>
            </a:r>
            <a:r>
              <a:rPr lang="de-DE" sz="1600" b="1" dirty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Kundenkommunikation im </a:t>
            </a:r>
            <a:r>
              <a:rPr lang="de-DE" sz="1600" b="1" dirty="0" smtClean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E-Commerce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9279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411510"/>
            <a:ext cx="6264696" cy="5040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Prüfungsbereich: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Fachgespräch </a:t>
            </a:r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einem projektbezogenen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Prozess </a:t>
            </a:r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E-Commerce</a:t>
            </a:r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7544" y="1059582"/>
            <a:ext cx="7992888" cy="396044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Das fallbezogene Fachgespräch dauert höchstens </a:t>
            </a:r>
            <a:r>
              <a:rPr lang="de-DE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Zur Vorbereitung darauf führt der Prüfling eine </a:t>
            </a:r>
            <a:r>
              <a:rPr lang="de-DE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praxisbezogene Aufgabe in einem festgelegten Gebiet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durch.</a:t>
            </a:r>
          </a:p>
          <a:p>
            <a:pPr marL="0" indent="0">
              <a:spcAft>
                <a:spcPts val="600"/>
              </a:spcAft>
              <a:buNone/>
            </a:pPr>
            <a:endParaRPr lang="de-DE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Folgende Gebiete stehen zur Auswahl: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Auswahl und Einsetzen eines Online-Vertriebskanals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2. Optimieren von Nutzungsprozessen im E-Commerce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Entwickeln und Umsetzen von Online-Marketing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4. Nutzen der kaufmännischen Steuerung und Kontrolle</a:t>
            </a:r>
          </a:p>
          <a:p>
            <a:pPr marL="0" indent="0">
              <a:spcAft>
                <a:spcPts val="600"/>
              </a:spcAft>
              <a:buNone/>
            </a:pPr>
            <a:endParaRPr lang="de-DE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Das Gebiet wird von dem Ausbildenden festgelegt.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Zur </a:t>
            </a:r>
            <a:r>
              <a:rPr lang="de-DE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praxisbezogenen</a:t>
            </a:r>
            <a:r>
              <a:rPr lang="de-DE" sz="16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Aufgabe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 ein </a:t>
            </a:r>
            <a:r>
              <a:rPr lang="de-DE" sz="16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(max. 3 Seiten)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zu erstellen und diesem soll eine </a:t>
            </a:r>
            <a:r>
              <a:rPr lang="de-DE" sz="16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visualisierte Anlage (max. 5 Seiten)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angefügt sein. Beides wird nicht bewertet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Es zählt die Leistung in der mündlichen Prüfung.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de-DE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411510"/>
            <a:ext cx="6264696" cy="5040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Prüfungsbereich: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Fachgespräch </a:t>
            </a:r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einem projektbezogenen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Prozess </a:t>
            </a:r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E-Commerce</a:t>
            </a:r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7544" y="1275607"/>
            <a:ext cx="6984776" cy="3744416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Der Prüfling soll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dem Fachgespräch nachweisen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dass er in der Lage ist,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berufstypische Aufgabenstellungen zu erfassen,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Probleme und Vorgehensweisen zu erörtern,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Lösungswege zu entwickeln,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kunden- und serviceorientiert zu handeln,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praxisbezogene Aufgaben unter Berücksichtigung wirtschaftlicher, ökologischer und rechtlicher Zusammenhänge zu planen, durchzuführen und auszuwerten,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projektorientierte Arbeitsweisen im E-Commerce anzuwenden und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Kommunikations- und Kooperationsbedingungen zu berücksichtigen.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de-DE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17" y="1563640"/>
            <a:ext cx="7859211" cy="2880320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sz="1600" dirty="0"/>
          </a:p>
          <a:p>
            <a:r>
              <a:rPr lang="de-DE" sz="1600" dirty="0" smtClean="0"/>
              <a:t>Die </a:t>
            </a:r>
            <a:r>
              <a:rPr lang="de-DE" sz="1600" dirty="0"/>
              <a:t>Prüfungszeit beträgt </a:t>
            </a:r>
            <a:r>
              <a:rPr lang="de-DE" sz="1600" b="1" dirty="0">
                <a:solidFill>
                  <a:schemeClr val="accent2"/>
                </a:solidFill>
              </a:rPr>
              <a:t>60 Minuten </a:t>
            </a:r>
            <a:r>
              <a:rPr lang="de-DE" sz="1600" dirty="0"/>
              <a:t>und die Prüfung wird </a:t>
            </a:r>
            <a:r>
              <a:rPr lang="de-DE" sz="1600" b="1" dirty="0">
                <a:solidFill>
                  <a:schemeClr val="accent2"/>
                </a:solidFill>
              </a:rPr>
              <a:t>schriftlich </a:t>
            </a:r>
            <a:r>
              <a:rPr lang="de-DE" sz="1600" dirty="0"/>
              <a:t>abgelegt. </a:t>
            </a:r>
            <a:endParaRPr lang="de-DE" sz="1600" dirty="0" smtClean="0"/>
          </a:p>
          <a:p>
            <a:endParaRPr lang="de-DE" sz="1600" dirty="0" smtClean="0"/>
          </a:p>
          <a:p>
            <a:r>
              <a:rPr lang="de-DE" sz="1600" dirty="0" smtClean="0"/>
              <a:t>Der Prüfling soll nachweisen, dass er in der Lage ist, allgemeine wirtschaftliche und gesellschaftliche Zusammenhänge der Berufs- und Arbeitswelt darzustellen und zu beurteilen.</a:t>
            </a:r>
          </a:p>
          <a:p>
            <a:endParaRPr lang="de-DE" dirty="0"/>
          </a:p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" name="Titel 2"/>
          <p:cNvSpPr>
            <a:spLocks noGrp="1"/>
          </p:cNvSpPr>
          <p:nvPr>
            <p:ph type="title" idx="4294967295"/>
          </p:nvPr>
        </p:nvSpPr>
        <p:spPr>
          <a:xfrm>
            <a:off x="395536" y="411515"/>
            <a:ext cx="6336704" cy="5032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Prüfungsbereich: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Wirtschafts- und Sozialkunde</a:t>
            </a:r>
            <a:endParaRPr lang="de-DE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8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411510"/>
            <a:ext cx="6336704" cy="648072"/>
          </a:xfrm>
        </p:spPr>
        <p:txBody>
          <a:bodyPr>
            <a:normAutofit fontScale="90000"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Der neue </a:t>
            </a:r>
            <a:r>
              <a:rPr lang="de-DE" sz="2000" b="1" dirty="0" smtClean="0">
                <a:solidFill>
                  <a:schemeClr val="tx2"/>
                </a:solidFill>
              </a:rPr>
              <a:t>Ausbildungsberuf </a:t>
            </a:r>
            <a:br>
              <a:rPr lang="de-DE" sz="2000" b="1" dirty="0" smtClean="0">
                <a:solidFill>
                  <a:schemeClr val="tx2"/>
                </a:solidFill>
              </a:rPr>
            </a:br>
            <a:r>
              <a:rPr lang="de-DE" sz="2000" b="1" dirty="0" smtClean="0"/>
              <a:t>Gewichtung und Prüfungsstruktur 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1275606"/>
            <a:ext cx="5184576" cy="3672408"/>
          </a:xfrm>
        </p:spPr>
        <p:txBody>
          <a:bodyPr>
            <a:normAutofit lnSpcReduction="10000"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Sortimentsbeschaffung und Vertragsanbahnung</a:t>
            </a:r>
          </a:p>
          <a:p>
            <a:r>
              <a:rPr lang="de-DE" dirty="0" smtClean="0">
                <a:solidFill>
                  <a:schemeClr val="accent2"/>
                </a:solidFill>
              </a:rPr>
              <a:t>(1. Teil gestreckte Abschlussprüfung, schriftlich, 90 Minuten)</a:t>
            </a:r>
            <a:endParaRPr lang="de-DE" dirty="0">
              <a:solidFill>
                <a:schemeClr val="accent2"/>
              </a:solidFill>
            </a:endParaRPr>
          </a:p>
          <a:p>
            <a:endParaRPr lang="de-DE" dirty="0" smtClean="0">
              <a:solidFill>
                <a:schemeClr val="tx2"/>
              </a:solidFill>
            </a:endParaRPr>
          </a:p>
          <a:p>
            <a:r>
              <a:rPr lang="de-DE" b="1" dirty="0" smtClean="0">
                <a:solidFill>
                  <a:schemeClr val="tx2"/>
                </a:solidFill>
              </a:rPr>
              <a:t>Geschäftsprozesse im E-Commerce  </a:t>
            </a:r>
          </a:p>
          <a:p>
            <a:r>
              <a:rPr lang="de-DE" dirty="0" smtClean="0">
                <a:solidFill>
                  <a:schemeClr val="accent2"/>
                </a:solidFill>
              </a:rPr>
              <a:t>(2. Teil gestreckte Abschlussprüfung, schriftlich, 120 Minuten)</a:t>
            </a:r>
            <a:endParaRPr lang="de-DE" dirty="0">
              <a:solidFill>
                <a:schemeClr val="accent2"/>
              </a:solidFill>
            </a:endParaRPr>
          </a:p>
          <a:p>
            <a:endParaRPr lang="de-DE" b="1" dirty="0" smtClean="0">
              <a:solidFill>
                <a:schemeClr val="tx2"/>
              </a:solidFill>
            </a:endParaRPr>
          </a:p>
          <a:p>
            <a:r>
              <a:rPr lang="de-DE" b="1" dirty="0" smtClean="0">
                <a:solidFill>
                  <a:schemeClr val="tx2"/>
                </a:solidFill>
              </a:rPr>
              <a:t>Kundenkommunikation im E-Commerce </a:t>
            </a:r>
          </a:p>
          <a:p>
            <a:r>
              <a:rPr lang="de-DE" dirty="0">
                <a:solidFill>
                  <a:schemeClr val="accent2"/>
                </a:solidFill>
              </a:rPr>
              <a:t>(2. Teil gestreckte Abschlussprüfung, schriftlich</a:t>
            </a:r>
            <a:r>
              <a:rPr lang="de-DE" dirty="0" smtClean="0">
                <a:solidFill>
                  <a:schemeClr val="accent2"/>
                </a:solidFill>
              </a:rPr>
              <a:t>, 60 Minuten)</a:t>
            </a:r>
          </a:p>
          <a:p>
            <a:endParaRPr lang="de-DE" b="1" dirty="0" smtClean="0">
              <a:solidFill>
                <a:schemeClr val="accent2"/>
              </a:solidFill>
            </a:endParaRPr>
          </a:p>
          <a:p>
            <a:r>
              <a:rPr lang="de-DE" b="1" dirty="0" smtClean="0">
                <a:solidFill>
                  <a:schemeClr val="tx2"/>
                </a:solidFill>
              </a:rPr>
              <a:t>Fachgespräch </a:t>
            </a:r>
            <a:r>
              <a:rPr lang="de-DE" b="1" dirty="0">
                <a:solidFill>
                  <a:schemeClr val="tx2"/>
                </a:solidFill>
              </a:rPr>
              <a:t>zu </a:t>
            </a:r>
            <a:r>
              <a:rPr lang="de-DE" b="1" dirty="0" smtClean="0">
                <a:solidFill>
                  <a:schemeClr val="tx2"/>
                </a:solidFill>
              </a:rPr>
              <a:t>einem </a:t>
            </a:r>
            <a:r>
              <a:rPr lang="de-DE" b="1" dirty="0">
                <a:solidFill>
                  <a:schemeClr val="tx2"/>
                </a:solidFill>
              </a:rPr>
              <a:t>projektbezogenen  </a:t>
            </a:r>
            <a:r>
              <a:rPr lang="de-DE" b="1" dirty="0" smtClean="0">
                <a:solidFill>
                  <a:schemeClr val="tx2"/>
                </a:solidFill>
              </a:rPr>
              <a:t>Prozess          im E-Commerce</a:t>
            </a:r>
          </a:p>
          <a:p>
            <a:r>
              <a:rPr lang="de-DE" dirty="0">
                <a:solidFill>
                  <a:schemeClr val="accent2"/>
                </a:solidFill>
              </a:rPr>
              <a:t>(2. Teil gestreckte Abschlussprüfung, mündlich</a:t>
            </a:r>
            <a:r>
              <a:rPr lang="de-DE" dirty="0" smtClean="0">
                <a:solidFill>
                  <a:schemeClr val="accent2"/>
                </a:solidFill>
              </a:rPr>
              <a:t>, 20 Minuten)</a:t>
            </a:r>
            <a:endParaRPr lang="de-DE" dirty="0">
              <a:solidFill>
                <a:schemeClr val="accent2"/>
              </a:solidFill>
            </a:endParaRPr>
          </a:p>
          <a:p>
            <a:endParaRPr lang="de-DE" dirty="0" smtClean="0">
              <a:solidFill>
                <a:schemeClr val="tx2"/>
              </a:solidFill>
            </a:endParaRPr>
          </a:p>
          <a:p>
            <a:r>
              <a:rPr lang="de-DE" b="1" dirty="0" smtClean="0">
                <a:solidFill>
                  <a:schemeClr val="tx2"/>
                </a:solidFill>
              </a:rPr>
              <a:t>Wirtschafts- und Sozialkunde  </a:t>
            </a:r>
            <a:endParaRPr lang="de-DE" b="1" dirty="0">
              <a:solidFill>
                <a:schemeClr val="tx2"/>
              </a:solidFill>
            </a:endParaRPr>
          </a:p>
          <a:p>
            <a:r>
              <a:rPr lang="de-DE" dirty="0">
                <a:solidFill>
                  <a:schemeClr val="accent2"/>
                </a:solidFill>
              </a:rPr>
              <a:t>(2. Teil gestreckte Abschlussprüfung, schriftlich</a:t>
            </a:r>
            <a:r>
              <a:rPr lang="de-DE" dirty="0" smtClean="0">
                <a:solidFill>
                  <a:schemeClr val="accent2"/>
                </a:solidFill>
              </a:rPr>
              <a:t>, 60 Minuten)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8" name="Pfeil nach rechts 7"/>
          <p:cNvSpPr/>
          <p:nvPr/>
        </p:nvSpPr>
        <p:spPr>
          <a:xfrm>
            <a:off x="5436096" y="1275606"/>
            <a:ext cx="540000" cy="36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>
          <a:xfrm>
            <a:off x="5436096" y="2087899"/>
            <a:ext cx="540000" cy="36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5436096" y="2763008"/>
            <a:ext cx="540000" cy="36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>
            <a:off x="5436096" y="3553142"/>
            <a:ext cx="540000" cy="36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>
            <a:off x="5436096" y="4305923"/>
            <a:ext cx="540000" cy="360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6206058" y="1275606"/>
            <a:ext cx="792088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25%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206058" y="2058362"/>
            <a:ext cx="792088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30%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206058" y="2819134"/>
            <a:ext cx="792088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15%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228184" y="3542862"/>
            <a:ext cx="792088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20%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228184" y="4296591"/>
            <a:ext cx="792088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10%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5" name="Geschweifte Klammer rechts 14"/>
          <p:cNvSpPr/>
          <p:nvPr/>
        </p:nvSpPr>
        <p:spPr>
          <a:xfrm>
            <a:off x="7020272" y="1203600"/>
            <a:ext cx="936104" cy="360040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8041096" y="2819134"/>
            <a:ext cx="792088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100%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95536" y="4803998"/>
            <a:ext cx="84249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900" dirty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Quelle: Online-Monitor </a:t>
            </a:r>
            <a:r>
              <a:rPr lang="de-DE" sz="900" dirty="0" smtClean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2018, </a:t>
            </a:r>
            <a:r>
              <a:rPr lang="de-DE" sz="900" dirty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 Kooperation von HDE und IFH, </a:t>
            </a:r>
            <a:r>
              <a:rPr lang="de-DE" sz="900" dirty="0" smtClean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die </a:t>
            </a:r>
            <a:r>
              <a:rPr lang="de-DE" sz="900" dirty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Größe der Kreise gibt Aufschluss über </a:t>
            </a:r>
            <a:r>
              <a:rPr lang="de-DE" sz="900" dirty="0" smtClean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das verhältnismäßige Umsatzvolumen</a:t>
            </a:r>
            <a:endParaRPr lang="de-DE" sz="900" dirty="0">
              <a:solidFill>
                <a:srgbClr val="002F5D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599753" y="1059582"/>
            <a:ext cx="630070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57006" y="499740"/>
            <a:ext cx="6173983" cy="5058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r>
              <a:rPr sz="2000" b="1" dirty="0">
                <a:solidFill>
                  <a:srgbClr val="00A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„Nachzügler“-Branchen</a:t>
            </a:r>
            <a:r>
              <a:rPr sz="2000" b="1" dirty="0">
                <a:solidFill>
                  <a:srgbClr val="002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zeigen die größte Dynamik </a:t>
            </a:r>
            <a:endParaRPr sz="2000" dirty="0">
              <a:solidFill>
                <a:srgbClr val="00AB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463826" y="4083918"/>
            <a:ext cx="1512168" cy="577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074" name="Picture 2" descr="C:\Users\dabrowski\Desktop\Online-Wachstum nach Branch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49" y="1211094"/>
            <a:ext cx="6896210" cy="33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browski\Desktop\Online Monitor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469" y="1005576"/>
            <a:ext cx="20288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6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7" y="411510"/>
            <a:ext cx="6234317" cy="577844"/>
          </a:xfrm>
        </p:spPr>
        <p:txBody>
          <a:bodyPr>
            <a:noAutofit/>
          </a:bodyPr>
          <a:lstStyle/>
          <a:p>
            <a:r>
              <a:rPr lang="de-DE" sz="1800" b="1" dirty="0">
                <a:solidFill>
                  <a:srgbClr val="002F5D"/>
                </a:solidFill>
              </a:rPr>
              <a:t>Der neue </a:t>
            </a:r>
            <a:r>
              <a:rPr lang="de-DE" sz="1800" b="1" dirty="0" smtClean="0">
                <a:solidFill>
                  <a:srgbClr val="002F5D"/>
                </a:solidFill>
              </a:rPr>
              <a:t>Ausbildungsberuf</a:t>
            </a:r>
            <a:br>
              <a:rPr lang="de-DE" sz="1800" b="1" dirty="0" smtClean="0">
                <a:solidFill>
                  <a:srgbClr val="002F5D"/>
                </a:solidFill>
              </a:rPr>
            </a:br>
            <a:r>
              <a:rPr lang="de-DE" sz="1800" b="1" dirty="0" smtClean="0"/>
              <a:t>Bewertung der Prüfungsleistung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11" y="1275606"/>
            <a:ext cx="8003221" cy="3024336"/>
          </a:xfrm>
        </p:spPr>
        <p:txBody>
          <a:bodyPr>
            <a:normAutofit lnSpcReduction="10000"/>
          </a:bodyPr>
          <a:lstStyle/>
          <a:p>
            <a:r>
              <a:rPr lang="de-DE" sz="1800" dirty="0" smtClean="0"/>
              <a:t>Die Abschlussprüfung ist bestanden, wenn die Prüfungsleistungen wie folgt bewertet worden sind:</a:t>
            </a:r>
          </a:p>
          <a:p>
            <a:endParaRPr lang="de-DE" dirty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de-DE" sz="1800" dirty="0" smtClean="0"/>
              <a:t>im Gesamtergebnis von Teil 1 und Teil 2 mit mindestens </a:t>
            </a:r>
            <a:r>
              <a:rPr lang="de-DE" sz="1800" b="1" dirty="0" smtClean="0">
                <a:solidFill>
                  <a:schemeClr val="accent2"/>
                </a:solidFill>
              </a:rPr>
              <a:t>„ausreichend“, </a:t>
            </a:r>
            <a:endParaRPr lang="de-DE" sz="1800" dirty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i</a:t>
            </a:r>
            <a:r>
              <a:rPr lang="de-DE" sz="1800" dirty="0" smtClean="0"/>
              <a:t>m Ergebnis von Teil 2 mit mindestens </a:t>
            </a:r>
            <a:r>
              <a:rPr lang="de-DE" sz="1800" b="1" dirty="0" smtClean="0">
                <a:solidFill>
                  <a:schemeClr val="accent2"/>
                </a:solidFill>
              </a:rPr>
              <a:t>„ausreichend“</a:t>
            </a:r>
            <a:r>
              <a:rPr lang="de-DE" sz="1800" dirty="0" smtClean="0"/>
              <a:t>,</a:t>
            </a:r>
            <a:endParaRPr lang="de-DE" sz="1800" dirty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i</a:t>
            </a:r>
            <a:r>
              <a:rPr lang="de-DE" sz="1800" dirty="0" smtClean="0"/>
              <a:t>n mindestens drei Prüfungsbereichen von Teil 2 mit mindestens </a:t>
            </a:r>
            <a:r>
              <a:rPr lang="de-DE" sz="1800" b="1" dirty="0" smtClean="0">
                <a:solidFill>
                  <a:schemeClr val="accent2"/>
                </a:solidFill>
              </a:rPr>
              <a:t>„ausreichend“ </a:t>
            </a:r>
            <a:r>
              <a:rPr lang="de-DE" sz="1800" dirty="0" smtClean="0"/>
              <a:t>und</a:t>
            </a:r>
            <a:endParaRPr lang="de-DE" sz="1800" dirty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i</a:t>
            </a:r>
            <a:r>
              <a:rPr lang="de-DE" sz="1800" dirty="0" smtClean="0"/>
              <a:t>n keinem Prüfungsbereich von Teil 2 mit </a:t>
            </a:r>
            <a:r>
              <a:rPr lang="de-DE" sz="1800" b="1" dirty="0" smtClean="0">
                <a:solidFill>
                  <a:schemeClr val="accent2"/>
                </a:solidFill>
              </a:rPr>
              <a:t>„ungenügend“</a:t>
            </a:r>
            <a:r>
              <a:rPr lang="de-DE" sz="1800" dirty="0" smtClean="0"/>
              <a:t>.</a:t>
            </a:r>
            <a:endParaRPr lang="de-DE" sz="1800" dirty="0"/>
          </a:p>
        </p:txBody>
      </p:sp>
      <p:sp>
        <p:nvSpPr>
          <p:cNvPr id="6" name="Pfeil nach rechts 5"/>
          <p:cNvSpPr/>
          <p:nvPr/>
        </p:nvSpPr>
        <p:spPr>
          <a:xfrm>
            <a:off x="539552" y="4371951"/>
            <a:ext cx="540000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403648" y="429994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minütige, mündliche Ergänzungsprüfung falls in den Prüfungsbereichen: „Geschäftsprozesse </a:t>
            </a:r>
            <a:r>
              <a:rPr lang="de-DE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E-Commerce“, „Kundenkommunikation </a:t>
            </a:r>
            <a:r>
              <a:rPr lang="de-DE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E-Commerce“ oder “Wirtschafts- </a:t>
            </a:r>
            <a:r>
              <a:rPr lang="de-DE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Sozialkunde“ schlechter als mit </a:t>
            </a:r>
            <a:r>
              <a:rPr lang="de-DE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„ausreichend“ </a:t>
            </a:r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bewertet worden ist.     </a:t>
            </a:r>
            <a:endParaRPr 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6173983" cy="576064"/>
          </a:xfrm>
        </p:spPr>
        <p:txBody>
          <a:bodyPr>
            <a:noAutofit/>
          </a:bodyPr>
          <a:lstStyle/>
          <a:p>
            <a:r>
              <a:rPr lang="de-DE" sz="1800" b="1" dirty="0" smtClean="0">
                <a:solidFill>
                  <a:srgbClr val="002060"/>
                </a:solidFill>
              </a:rPr>
              <a:t>Der neue Ausbildungsberuf</a:t>
            </a:r>
            <a:br>
              <a:rPr lang="de-DE" sz="1800" b="1" dirty="0" smtClean="0">
                <a:solidFill>
                  <a:srgbClr val="002060"/>
                </a:solidFill>
              </a:rPr>
            </a:br>
            <a:r>
              <a:rPr lang="de-DE" sz="1800" b="1" dirty="0" smtClean="0"/>
              <a:t>Fortbildungsmöglichkeiten -</a:t>
            </a:r>
            <a:r>
              <a:rPr lang="de-DE" sz="1800" b="1" dirty="0" smtClean="0">
                <a:solidFill>
                  <a:srgbClr val="002060"/>
                </a:solidFill>
              </a:rPr>
              <a:t> </a:t>
            </a:r>
            <a:r>
              <a:rPr lang="de-DE" sz="1800" b="1" dirty="0" smtClean="0"/>
              <a:t>Wie geht’s weiter? </a:t>
            </a:r>
            <a:endParaRPr lang="de-DE" sz="2400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7550" y="1131590"/>
            <a:ext cx="8424931" cy="3672408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de-DE" dirty="0" smtClean="0"/>
              <a:t>Das vom HDE im Mai 2015 veröffentlichte Konzept beinhaltete auch einen Fortbildungsberuf, der an einen erfolgreichen Ausbildungsabschluss zum Kaufmann/Kauffrau im E-Commerce anknüpfen kann.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Neuer bundesweit einheitlicher Fortbildungsberuf im Schaffungsprozess: </a:t>
            </a:r>
            <a:r>
              <a:rPr lang="de-DE" sz="1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„Fachwirt/Fachwirtin im E-Commerce“</a:t>
            </a:r>
          </a:p>
          <a:p>
            <a:pPr marL="457200" lvl="1" indent="0">
              <a:buClr>
                <a:schemeClr val="accent2"/>
              </a:buClr>
              <a:buNone/>
            </a:pPr>
            <a:endParaRPr lang="de-DE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Gleichwertig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zum hochschulischen Bachelorabschluss -  wird dem </a:t>
            </a:r>
            <a:r>
              <a:rPr lang="de-DE" sz="1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6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DE" sz="1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Deutschen Qualifikationsrahmens (DQR)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zugeordnet.</a:t>
            </a:r>
          </a:p>
          <a:p>
            <a:pPr marL="457200" lvl="1" indent="0">
              <a:buClr>
                <a:schemeClr val="accent2"/>
              </a:buClr>
              <a:buNone/>
            </a:pP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1">
              <a:spcAft>
                <a:spcPts val="190"/>
              </a:spcAft>
              <a:buClr>
                <a:srgbClr val="00AB96"/>
              </a:buClr>
              <a:buFont typeface="Wingdings" panose="05000000000000000000" pitchFamily="2" charset="2"/>
              <a:buChar char="Ø"/>
            </a:pPr>
            <a:r>
              <a:rPr lang="de-DE" sz="1800" b="1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Sog. Abiturientenprogramme im Handel:</a:t>
            </a:r>
          </a:p>
          <a:p>
            <a:pPr marL="457200" lvl="1" indent="0">
              <a:spcAft>
                <a:spcPts val="150"/>
              </a:spcAft>
              <a:buClr>
                <a:srgbClr val="00AB96"/>
              </a:buClr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Verkürzte Ausbildung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(ca. 1 1/2 Jahre)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und Fachwirtfortbildung </a:t>
            </a:r>
          </a:p>
          <a:p>
            <a:pPr marL="457200" lvl="1" indent="0">
              <a:spcAft>
                <a:spcPts val="150"/>
              </a:spcAft>
              <a:buClr>
                <a:srgbClr val="00AB96"/>
              </a:buClr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(ca. 1 1/2 Jahre),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optional Ausbildereignungsschein </a:t>
            </a:r>
          </a:p>
          <a:p>
            <a:pPr marL="457200" lvl="1" indent="0">
              <a:spcAft>
                <a:spcPts val="150"/>
              </a:spcAft>
              <a:buClr>
                <a:srgbClr val="00AB96"/>
              </a:buClr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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Führungskraft im Handel innerhalb von drei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Jahren</a:t>
            </a:r>
            <a:endParaRPr lang="de-DE" sz="1800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71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552" y="1491630"/>
            <a:ext cx="7848872" cy="34609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100" dirty="0" smtClean="0"/>
          </a:p>
          <a:p>
            <a:endParaRPr lang="de-DE" dirty="0"/>
          </a:p>
        </p:txBody>
      </p:sp>
      <p:pic>
        <p:nvPicPr>
          <p:cNvPr id="6" name="Picture 2" descr="Abiturientenprogramme WE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9391"/>
            <a:ext cx="6768752" cy="410445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88330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66986"/>
            <a:ext cx="6192688" cy="576064"/>
          </a:xfrm>
        </p:spPr>
        <p:txBody>
          <a:bodyPr>
            <a:noAutofit/>
          </a:bodyPr>
          <a:lstStyle/>
          <a:p>
            <a:r>
              <a:rPr lang="de-DE" sz="1800" b="1" dirty="0" smtClean="0">
                <a:solidFill>
                  <a:srgbClr val="002060"/>
                </a:solidFill>
              </a:rPr>
              <a:t>Der neue Ausbildungsberuf</a:t>
            </a:r>
            <a:br>
              <a:rPr lang="de-DE" sz="1800" b="1" dirty="0" smtClean="0">
                <a:solidFill>
                  <a:srgbClr val="002060"/>
                </a:solidFill>
              </a:rPr>
            </a:br>
            <a:r>
              <a:rPr lang="de-DE" sz="1800" b="1" dirty="0" smtClean="0"/>
              <a:t>Fortbildungsmöglichkeiten -</a:t>
            </a:r>
            <a:r>
              <a:rPr lang="de-DE" sz="1800" b="1" dirty="0" smtClean="0">
                <a:solidFill>
                  <a:srgbClr val="002060"/>
                </a:solidFill>
              </a:rPr>
              <a:t> </a:t>
            </a:r>
            <a:r>
              <a:rPr lang="de-DE" sz="1800" b="1" dirty="0" smtClean="0"/>
              <a:t>Wie geht’s weiter? </a:t>
            </a:r>
            <a:endParaRPr lang="de-DE" sz="2400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552" y="1491630"/>
            <a:ext cx="7848872" cy="34609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900" dirty="0" smtClean="0"/>
              <a:t>Weitere Aufstiegsfortbildungen:</a:t>
            </a:r>
          </a:p>
          <a:p>
            <a:pPr marL="0" indent="0">
              <a:buNone/>
            </a:pPr>
            <a:endParaRPr lang="de-DE" sz="1300" dirty="0" smtClean="0"/>
          </a:p>
          <a:p>
            <a:r>
              <a:rPr lang="de-DE" sz="1900" dirty="0"/>
              <a:t>Handelsfachwirt</a:t>
            </a:r>
            <a:r>
              <a:rPr lang="de-DE" sz="1900" dirty="0" smtClean="0"/>
              <a:t>/-in							DQR-Stufe </a:t>
            </a:r>
            <a:r>
              <a:rPr lang="de-DE" sz="1900" dirty="0"/>
              <a:t>6</a:t>
            </a:r>
          </a:p>
          <a:p>
            <a:r>
              <a:rPr lang="de-DE" sz="1900" dirty="0" smtClean="0"/>
              <a:t>Fachwirt/-in </a:t>
            </a:r>
            <a:r>
              <a:rPr lang="de-DE" sz="1900" dirty="0"/>
              <a:t>für </a:t>
            </a:r>
            <a:r>
              <a:rPr lang="de-DE" sz="1900" dirty="0" smtClean="0"/>
              <a:t>Vertrieb im Einzelhandel			DQR-Stufe </a:t>
            </a:r>
            <a:r>
              <a:rPr lang="de-DE" sz="1900" dirty="0"/>
              <a:t>6</a:t>
            </a:r>
          </a:p>
          <a:p>
            <a:r>
              <a:rPr lang="de-DE" sz="1900" dirty="0"/>
              <a:t>Tourismusfachwirt</a:t>
            </a:r>
            <a:r>
              <a:rPr lang="de-DE" sz="1900" dirty="0" smtClean="0"/>
              <a:t>/-in							DQR-Stufe 6</a:t>
            </a:r>
            <a:endParaRPr lang="de-DE" sz="1900" dirty="0"/>
          </a:p>
          <a:p>
            <a:r>
              <a:rPr lang="de-DE" sz="1900" dirty="0"/>
              <a:t>Fachwirt</a:t>
            </a:r>
            <a:r>
              <a:rPr lang="de-DE" sz="1900" dirty="0" smtClean="0"/>
              <a:t>/-in </a:t>
            </a:r>
            <a:r>
              <a:rPr lang="de-DE" sz="1900" dirty="0"/>
              <a:t>für </a:t>
            </a:r>
            <a:r>
              <a:rPr lang="de-DE" sz="1900" dirty="0" smtClean="0"/>
              <a:t>Marketing 						DQR-Stufe 6</a:t>
            </a:r>
          </a:p>
          <a:p>
            <a:r>
              <a:rPr lang="de-DE" sz="1900" dirty="0" smtClean="0"/>
              <a:t>Betriebswirt/-in 								DQR-Stufe 7</a:t>
            </a:r>
            <a:endParaRPr lang="de-DE" sz="1900" dirty="0"/>
          </a:p>
          <a:p>
            <a:endParaRPr lang="de-DE" dirty="0"/>
          </a:p>
        </p:txBody>
      </p:sp>
      <p:pic>
        <p:nvPicPr>
          <p:cNvPr id="4" name="Picture 2" descr="N:\02 Wirtschaftspolitik\Geyer\Bräuniger\09_Termine und Veranstaltungen\Veranstaltungen 2015\auf allen Kanälen - HDE ebay Metro\auf_allen_Kanaelen_STD_ohne Text_abgeschnitten_kur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97" y="1131590"/>
            <a:ext cx="244900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5459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6173983" cy="1008112"/>
          </a:xfrm>
        </p:spPr>
        <p:txBody>
          <a:bodyPr>
            <a:noAutofit/>
          </a:bodyPr>
          <a:lstStyle/>
          <a:p>
            <a:r>
              <a:rPr lang="de-DE" sz="1800" b="1" dirty="0" smtClean="0">
                <a:solidFill>
                  <a:srgbClr val="002060"/>
                </a:solidFill>
              </a:rPr>
              <a:t>Der neue Ausbildungsberuf </a:t>
            </a:r>
            <a:br>
              <a:rPr lang="de-DE" sz="1800" b="1" dirty="0" smtClean="0">
                <a:solidFill>
                  <a:srgbClr val="002060"/>
                </a:solidFill>
              </a:rPr>
            </a:br>
            <a:r>
              <a:rPr lang="de-DE" sz="1800" b="1" dirty="0" smtClean="0"/>
              <a:t>Welche Fertigkeiten und Fähigkeiten sollten potenzielle Auszubildende mitbringen? </a:t>
            </a:r>
            <a:endParaRPr lang="de-DE" sz="2400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7549" y="1491633"/>
            <a:ext cx="7992883" cy="3312368"/>
          </a:xfrm>
        </p:spPr>
        <p:txBody>
          <a:bodyPr>
            <a:normAutofit/>
          </a:bodyPr>
          <a:lstStyle/>
          <a:p>
            <a:pPr lvl="1">
              <a:spcAft>
                <a:spcPts val="8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Begeisterungsfähigkeit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8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Online- und E-Commerce-Trends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sowie für </a:t>
            </a:r>
            <a:r>
              <a:rPr lang="de-DE" sz="18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 Innovationen</a:t>
            </a:r>
            <a:endParaRPr lang="de-DE" sz="1800" b="1" dirty="0">
              <a:solidFill>
                <a:srgbClr val="00A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8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Freude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am </a:t>
            </a:r>
            <a:r>
              <a:rPr lang="de-DE" sz="1800" b="1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Verkaufen und </a:t>
            </a:r>
            <a:r>
              <a:rPr lang="de-DE" sz="18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Vermarkten </a:t>
            </a:r>
          </a:p>
          <a:p>
            <a:pPr lvl="1">
              <a:spcAft>
                <a:spcPts val="8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Interesse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de-DE" sz="1800" b="1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betriebswirtschaftlichen </a:t>
            </a:r>
            <a:r>
              <a:rPr lang="de-DE" sz="18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Zusammenhängen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800" b="1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rechtlichen Vorgaben</a:t>
            </a:r>
          </a:p>
          <a:p>
            <a:pPr lvl="1">
              <a:spcAft>
                <a:spcPts val="8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Fähigkeit zur ausgeprägten </a:t>
            </a:r>
            <a:r>
              <a:rPr lang="de-DE" sz="1800" b="1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Wort und Schrift)</a:t>
            </a:r>
          </a:p>
          <a:p>
            <a:pPr lvl="1">
              <a:spcAft>
                <a:spcPts val="8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b="1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Analytisches und logisches Denkvermögen</a:t>
            </a:r>
          </a:p>
          <a:p>
            <a:pPr lvl="1">
              <a:spcAft>
                <a:spcPts val="8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Freude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am Umgang mit </a:t>
            </a:r>
            <a:r>
              <a:rPr lang="de-DE" sz="1800" b="1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 und Zahlen</a:t>
            </a:r>
          </a:p>
          <a:p>
            <a:pPr lvl="1">
              <a:spcAft>
                <a:spcPts val="8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Lust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auf dynamische und projektorientierte </a:t>
            </a:r>
            <a:r>
              <a:rPr lang="de-DE" sz="18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Arbeitsweisen </a:t>
            </a:r>
            <a:r>
              <a:rPr lang="de-DE" sz="1800" b="1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sz="18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E-Commerce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accent2"/>
              </a:buClr>
              <a:buNone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10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6173983" cy="1008112"/>
          </a:xfrm>
        </p:spPr>
        <p:txBody>
          <a:bodyPr>
            <a:noAutofit/>
          </a:bodyPr>
          <a:lstStyle/>
          <a:p>
            <a:r>
              <a:rPr lang="de-DE" sz="2000" b="1" dirty="0" smtClean="0">
                <a:solidFill>
                  <a:srgbClr val="002060"/>
                </a:solidFill>
              </a:rPr>
              <a:t>Der neue Ausbildungsberuf</a:t>
            </a:r>
            <a:br>
              <a:rPr lang="de-DE" sz="2000" b="1" dirty="0" smtClean="0">
                <a:solidFill>
                  <a:srgbClr val="002060"/>
                </a:solidFill>
              </a:rPr>
            </a:br>
            <a:r>
              <a:rPr lang="de-DE" sz="2000" b="1" dirty="0" smtClean="0"/>
              <a:t>Nach </a:t>
            </a:r>
            <a:r>
              <a:rPr lang="de-DE" sz="2000" b="1" dirty="0"/>
              <a:t>einer erfolgreichen </a:t>
            </a:r>
            <a:r>
              <a:rPr lang="de-DE" sz="2000" b="1" dirty="0" smtClean="0"/>
              <a:t>Ausbildung </a:t>
            </a:r>
            <a:r>
              <a:rPr lang="de-DE" sz="1800" b="1" dirty="0"/>
              <a:t/>
            </a:r>
            <a:br>
              <a:rPr lang="de-DE" sz="1800" b="1" dirty="0"/>
            </a:br>
            <a:endParaRPr lang="de-DE" sz="2400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7550" y="1275606"/>
            <a:ext cx="8208907" cy="3528392"/>
          </a:xfrm>
        </p:spPr>
        <p:txBody>
          <a:bodyPr>
            <a:normAutofit/>
          </a:bodyPr>
          <a:lstStyle/>
          <a:p>
            <a:pPr lvl="1">
              <a:spcAft>
                <a:spcPts val="8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Arbeitseinsatz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allen Wirtschaftsunternehmen, die Waren und/oder Dienstleistungen über das Internet anbieten und vertreiben.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8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de-DE" sz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8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Unternehmen können bei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dem Aufbau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einer E-Commerce-Strategie unterstützt werden.</a:t>
            </a:r>
          </a:p>
          <a:p>
            <a:pPr marL="457200" lvl="1" indent="0">
              <a:spcAft>
                <a:spcPts val="80"/>
              </a:spcAft>
              <a:buClr>
                <a:schemeClr val="accent2"/>
              </a:buClr>
              <a:buNone/>
            </a:pPr>
            <a:endParaRPr lang="de-DE" sz="1600" b="1" dirty="0" smtClean="0">
              <a:solidFill>
                <a:srgbClr val="00A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spcAft>
                <a:spcPts val="80"/>
              </a:spcAft>
              <a:buClr>
                <a:schemeClr val="accent2"/>
              </a:buClr>
              <a:buNone/>
            </a:pPr>
            <a:r>
              <a:rPr lang="de-DE" sz="2400" b="1" dirty="0" smtClean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HDE wünscht den ausbildenden Betrieben, dem Ausbildungspersonal und den Auszubildenden viel Freude und wertvolle Erkenntnisse.</a:t>
            </a:r>
            <a:endParaRPr lang="de-DE" sz="2400" b="1" dirty="0">
              <a:solidFill>
                <a:srgbClr val="00A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8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accent2"/>
              </a:buClr>
              <a:buNone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881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95436" y="1995686"/>
            <a:ext cx="3704556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300" b="1" dirty="0" smtClean="0">
                <a:solidFill>
                  <a:srgbClr val="00A893"/>
                </a:solidFill>
                <a:latin typeface="Arial"/>
                <a:ea typeface="Calibri"/>
                <a:cs typeface="Times New Roman"/>
              </a:rPr>
              <a:t>Katharina </a:t>
            </a:r>
            <a:r>
              <a:rPr lang="de-DE" sz="1300" b="1" dirty="0">
                <a:solidFill>
                  <a:srgbClr val="00A893"/>
                </a:solidFill>
                <a:latin typeface="Arial"/>
                <a:ea typeface="Calibri"/>
                <a:cs typeface="Times New Roman"/>
              </a:rPr>
              <a:t>Weinert</a:t>
            </a:r>
            <a:endParaRPr lang="de-DE" sz="1300" dirty="0">
              <a:solidFill>
                <a:srgbClr val="00A893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1300" b="1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Abteilungsleiterin</a:t>
            </a:r>
            <a:endParaRPr lang="de-DE" sz="13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Bildungspolitik und Berufsbildung</a:t>
            </a:r>
            <a:endParaRPr lang="de-DE" sz="13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 </a:t>
            </a:r>
            <a:endParaRPr lang="de-DE" sz="13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1300" b="1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Handelsverband Deutschland - HDE - e.V.</a:t>
            </a:r>
            <a: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</a:br>
            <a: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Am Weidendamm 1A</a:t>
            </a:r>
            <a:b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</a:br>
            <a: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10117 Berlin</a:t>
            </a:r>
            <a:endParaRPr lang="de-DE" sz="13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</a:br>
            <a: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Telefon: +49 30 72 62 </a:t>
            </a:r>
            <a:r>
              <a:rPr lang="de-DE" sz="1300" dirty="0" smtClean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50 47</a:t>
            </a:r>
            <a: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</a:br>
            <a: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Telefax: +49 30 72 62 </a:t>
            </a:r>
            <a:r>
              <a:rPr lang="de-DE" sz="1300" dirty="0" smtClean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50 49</a:t>
            </a:r>
            <a:endParaRPr lang="de-DE" sz="13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1300" u="sng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de-DE" sz="1300" u="sng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</a:br>
            <a: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weinert@hde.de</a:t>
            </a:r>
            <a:br>
              <a:rPr lang="de-DE" sz="1300" dirty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</a:br>
            <a:r>
              <a:rPr lang="de-DE" sz="1300" dirty="0" smtClean="0">
                <a:solidFill>
                  <a:srgbClr val="002F5D"/>
                </a:solidFill>
                <a:latin typeface="Arial"/>
                <a:ea typeface="Calibri"/>
                <a:cs typeface="Times New Roman"/>
              </a:rPr>
              <a:t>www.einzelhandel.de</a:t>
            </a:r>
            <a:endParaRPr lang="de-DE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38003" y="784276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2400" b="1" kern="0" dirty="0" smtClean="0">
                <a:solidFill>
                  <a:srgbClr val="00A893"/>
                </a:solidFill>
                <a:latin typeface="Arial"/>
                <a:ea typeface="+mj-ea"/>
                <a:cs typeface="+mj-cs"/>
              </a:rPr>
              <a:t>Vielen Dank für Ihre Aufmerksamkeit !</a:t>
            </a:r>
            <a:endParaRPr lang="de-DE" sz="2400" dirty="0">
              <a:solidFill>
                <a:srgbClr val="00A893"/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860032" y="2326546"/>
            <a:ext cx="3704556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endParaRPr lang="de-DE" sz="1400" b="1" dirty="0">
              <a:solidFill>
                <a:srgbClr val="002F5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400" b="1" dirty="0" smtClean="0">
                <a:solidFill>
                  <a:srgbClr val="002F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Weitere Informationen und ein </a:t>
            </a:r>
            <a:r>
              <a:rPr lang="de-DE" sz="1400" b="1" dirty="0" err="1" smtClean="0">
                <a:solidFill>
                  <a:srgbClr val="002F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Erklärvideo</a:t>
            </a:r>
            <a:r>
              <a:rPr lang="de-DE" sz="1400" b="1" dirty="0" smtClean="0">
                <a:solidFill>
                  <a:srgbClr val="002F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de-DE" sz="1400" b="1" dirty="0" smtClean="0">
                <a:solidFill>
                  <a:srgbClr val="002F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de-DE" sz="1400" b="1" dirty="0" smtClean="0">
                <a:solidFill>
                  <a:srgbClr val="002F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zur Ausbildung</a:t>
            </a:r>
          </a:p>
          <a:p>
            <a:pPr>
              <a:spcAft>
                <a:spcPts val="0"/>
              </a:spcAft>
            </a:pPr>
            <a:r>
              <a:rPr lang="de-DE" sz="1400" b="1" dirty="0" smtClean="0">
                <a:solidFill>
                  <a:srgbClr val="002F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Kaufmann</a:t>
            </a:r>
            <a:r>
              <a:rPr lang="de-DE" sz="1400" b="1" dirty="0">
                <a:solidFill>
                  <a:srgbClr val="002F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/ Kauffrau im </a:t>
            </a:r>
            <a:r>
              <a:rPr lang="de-DE" sz="1400" b="1" dirty="0" smtClean="0">
                <a:solidFill>
                  <a:srgbClr val="002F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E-Commerce</a:t>
            </a:r>
          </a:p>
          <a:p>
            <a:pPr>
              <a:spcAft>
                <a:spcPts val="0"/>
              </a:spcAft>
            </a:pPr>
            <a:r>
              <a:rPr lang="de-DE" sz="1400" b="1" dirty="0">
                <a:solidFill>
                  <a:srgbClr val="002F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</a:t>
            </a:r>
            <a:r>
              <a:rPr lang="de-DE" sz="1400" b="1" dirty="0" smtClean="0">
                <a:solidFill>
                  <a:srgbClr val="002F5D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inden Sie unter:</a:t>
            </a:r>
          </a:p>
          <a:p>
            <a:pPr>
              <a:spcAft>
                <a:spcPts val="0"/>
              </a:spcAft>
            </a:pPr>
            <a:endParaRPr lang="de-DE" sz="1400" b="1" dirty="0" smtClean="0">
              <a:solidFill>
                <a:srgbClr val="002F5D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400" dirty="0">
                <a:solidFill>
                  <a:srgbClr val="00A89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2"/>
              </a:rPr>
              <a:t>www.einzelhandel.de/ecommercekaufmann</a:t>
            </a:r>
            <a:endParaRPr lang="de-DE" sz="1400" dirty="0">
              <a:solidFill>
                <a:srgbClr val="00A89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DE" sz="1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DE" sz="14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de-DE" sz="1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de-DE" sz="1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59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457006" y="411510"/>
            <a:ext cx="6173983" cy="5058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Online-Schaufenster </a:t>
            </a:r>
            <a:r>
              <a:rPr lang="de-DE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gewinnen weiter an </a:t>
            </a:r>
            <a:r>
              <a:rPr lang="de-DE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edeutung</a:t>
            </a:r>
            <a:endParaRPr lang="de-DE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95536" y="4803998"/>
            <a:ext cx="58400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900" dirty="0" smtClean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Quelle: Online-Monitor 2017, in Kooperation von HDE </a:t>
            </a:r>
            <a:r>
              <a:rPr lang="de-DE" sz="900" dirty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und IFH, </a:t>
            </a:r>
            <a:r>
              <a:rPr lang="de-DE" sz="900" dirty="0" smtClean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alle </a:t>
            </a:r>
            <a:r>
              <a:rPr lang="de-DE" sz="900" dirty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Umsatzangaben netto: ohne Umsatzsteuer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5191" y="1203598"/>
            <a:ext cx="4878981" cy="350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3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442760" y="411510"/>
            <a:ext cx="6173983" cy="5058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de-DE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Konsumenten verknüpfen zunehmend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verschiedene Kanäle </a:t>
            </a:r>
            <a:r>
              <a:rPr lang="de-DE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Einkauf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95536" y="4803998"/>
            <a:ext cx="33714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900" dirty="0" smtClean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Quelle: Online-Monitor 2017, in Kooperation von HDE und IFH</a:t>
            </a:r>
            <a:endParaRPr lang="de-DE" sz="900" dirty="0">
              <a:solidFill>
                <a:srgbClr val="002F5D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002" y="2999129"/>
            <a:ext cx="4070556" cy="180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007" y="1275611"/>
            <a:ext cx="4070555" cy="166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4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57006" y="411510"/>
            <a:ext cx="6491258" cy="6480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000" kern="1200" smtClean="0">
                <a:solidFill>
                  <a:schemeClr val="accent2"/>
                </a:solidFill>
                <a:effectLst/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de-DE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Hemmnisse</a:t>
            </a:r>
            <a:r>
              <a:rPr lang="de-DE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sehen Sie im Bereich Digitalisierung/ Online-Handel für Ihr Unternehmen?</a:t>
            </a:r>
          </a:p>
          <a:p>
            <a:r>
              <a:rPr lang="de-DE" sz="1400" dirty="0">
                <a:solidFill>
                  <a:srgbClr val="00A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Mehrfachnennungen möglich</a:t>
            </a:r>
          </a:p>
        </p:txBody>
      </p:sp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43392"/>
              </p:ext>
            </p:extLst>
          </p:nvPr>
        </p:nvGraphicFramePr>
        <p:xfrm>
          <a:off x="457006" y="1390110"/>
          <a:ext cx="7848872" cy="345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95536" y="4803998"/>
            <a:ext cx="43075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900" dirty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Quelle: Konjunkturumfrage </a:t>
            </a:r>
            <a:r>
              <a:rPr lang="de-DE" sz="900" dirty="0" smtClean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Sommer 2017 </a:t>
            </a:r>
            <a:r>
              <a:rPr lang="de-DE" sz="900" dirty="0">
                <a:solidFill>
                  <a:srgbClr val="002F5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– Handelsverband Deutschland (HDE)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27220" y="1815702"/>
            <a:ext cx="676875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042517" y="3111846"/>
            <a:ext cx="504056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914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HDE">
  <a:themeElements>
    <a:clrScheme name="Benutzerdefiniert 3">
      <a:dk1>
        <a:sysClr val="windowText" lastClr="000000"/>
      </a:dk1>
      <a:lt1>
        <a:sysClr val="window" lastClr="FFFFFF"/>
      </a:lt1>
      <a:dk2>
        <a:srgbClr val="002F5D"/>
      </a:dk2>
      <a:lt2>
        <a:srgbClr val="EEECE1"/>
      </a:lt2>
      <a:accent1>
        <a:srgbClr val="008286"/>
      </a:accent1>
      <a:accent2>
        <a:srgbClr val="00AB96"/>
      </a:accent2>
      <a:accent3>
        <a:srgbClr val="005785"/>
      </a:accent3>
      <a:accent4>
        <a:srgbClr val="74AF78"/>
      </a:accent4>
      <a:accent5>
        <a:srgbClr val="F9B22F"/>
      </a:accent5>
      <a:accent6>
        <a:srgbClr val="EA5138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HDE">
  <a:themeElements>
    <a:clrScheme name="Benutzerdefiniert 3">
      <a:dk1>
        <a:sysClr val="windowText" lastClr="000000"/>
      </a:dk1>
      <a:lt1>
        <a:sysClr val="window" lastClr="FFFFFF"/>
      </a:lt1>
      <a:dk2>
        <a:srgbClr val="002F5D"/>
      </a:dk2>
      <a:lt2>
        <a:srgbClr val="EEECE1"/>
      </a:lt2>
      <a:accent1>
        <a:srgbClr val="008286"/>
      </a:accent1>
      <a:accent2>
        <a:srgbClr val="00AB96"/>
      </a:accent2>
      <a:accent3>
        <a:srgbClr val="005785"/>
      </a:accent3>
      <a:accent4>
        <a:srgbClr val="74AF78"/>
      </a:accent4>
      <a:accent5>
        <a:srgbClr val="F9B22F"/>
      </a:accent5>
      <a:accent6>
        <a:srgbClr val="EA5138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ster 2016">
  <a:themeElements>
    <a:clrScheme name="Benutzerdefiniert 3">
      <a:dk1>
        <a:sysClr val="windowText" lastClr="000000"/>
      </a:dk1>
      <a:lt1>
        <a:sysClr val="window" lastClr="FFFFFF"/>
      </a:lt1>
      <a:dk2>
        <a:srgbClr val="002F5D"/>
      </a:dk2>
      <a:lt2>
        <a:srgbClr val="EEECE1"/>
      </a:lt2>
      <a:accent1>
        <a:srgbClr val="008286"/>
      </a:accent1>
      <a:accent2>
        <a:srgbClr val="00AB96"/>
      </a:accent2>
      <a:accent3>
        <a:srgbClr val="005785"/>
      </a:accent3>
      <a:accent4>
        <a:srgbClr val="74AF78"/>
      </a:accent4>
      <a:accent5>
        <a:srgbClr val="F9B22F"/>
      </a:accent5>
      <a:accent6>
        <a:srgbClr val="EA513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Master 2016">
  <a:themeElements>
    <a:clrScheme name="Benutzerdefiniert 3">
      <a:dk1>
        <a:sysClr val="windowText" lastClr="000000"/>
      </a:dk1>
      <a:lt1>
        <a:sysClr val="window" lastClr="FFFFFF"/>
      </a:lt1>
      <a:dk2>
        <a:srgbClr val="002F5D"/>
      </a:dk2>
      <a:lt2>
        <a:srgbClr val="EEECE1"/>
      </a:lt2>
      <a:accent1>
        <a:srgbClr val="008286"/>
      </a:accent1>
      <a:accent2>
        <a:srgbClr val="00AB96"/>
      </a:accent2>
      <a:accent3>
        <a:srgbClr val="005785"/>
      </a:accent3>
      <a:accent4>
        <a:srgbClr val="74AF78"/>
      </a:accent4>
      <a:accent5>
        <a:srgbClr val="F9B22F"/>
      </a:accent5>
      <a:accent6>
        <a:srgbClr val="EA513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HDE">
  <a:themeElements>
    <a:clrScheme name="Benutzerdefiniert 3">
      <a:dk1>
        <a:sysClr val="windowText" lastClr="000000"/>
      </a:dk1>
      <a:lt1>
        <a:sysClr val="window" lastClr="FFFFFF"/>
      </a:lt1>
      <a:dk2>
        <a:srgbClr val="002F5D"/>
      </a:dk2>
      <a:lt2>
        <a:srgbClr val="EEECE1"/>
      </a:lt2>
      <a:accent1>
        <a:srgbClr val="008286"/>
      </a:accent1>
      <a:accent2>
        <a:srgbClr val="00AB96"/>
      </a:accent2>
      <a:accent3>
        <a:srgbClr val="005785"/>
      </a:accent3>
      <a:accent4>
        <a:srgbClr val="74AF78"/>
      </a:accent4>
      <a:accent5>
        <a:srgbClr val="F9B22F"/>
      </a:accent5>
      <a:accent6>
        <a:srgbClr val="EA5138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enutzerdefiniert 3">
    <a:dk1>
      <a:sysClr val="windowText" lastClr="000000"/>
    </a:dk1>
    <a:lt1>
      <a:sysClr val="window" lastClr="FFFFFF"/>
    </a:lt1>
    <a:dk2>
      <a:srgbClr val="002F5D"/>
    </a:dk2>
    <a:lt2>
      <a:srgbClr val="EEECE1"/>
    </a:lt2>
    <a:accent1>
      <a:srgbClr val="008286"/>
    </a:accent1>
    <a:accent2>
      <a:srgbClr val="00AB96"/>
    </a:accent2>
    <a:accent3>
      <a:srgbClr val="005785"/>
    </a:accent3>
    <a:accent4>
      <a:srgbClr val="74AF78"/>
    </a:accent4>
    <a:accent5>
      <a:srgbClr val="F9B22F"/>
    </a:accent5>
    <a:accent6>
      <a:srgbClr val="EA5138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3438</Words>
  <Application>Microsoft Office PowerPoint</Application>
  <PresentationFormat>Bildschirmpräsentation (16:9)</PresentationFormat>
  <Paragraphs>616</Paragraphs>
  <Slides>66</Slides>
  <Notes>33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66</vt:i4>
      </vt:variant>
    </vt:vector>
  </HeadingPairs>
  <TitlesOfParts>
    <vt:vector size="71" baseType="lpstr">
      <vt:lpstr>HDE</vt:lpstr>
      <vt:lpstr>1_HDE</vt:lpstr>
      <vt:lpstr>Master 2016</vt:lpstr>
      <vt:lpstr>1_Master 2016</vt:lpstr>
      <vt:lpstr>2_HDE</vt:lpstr>
      <vt:lpstr>Kaufmann im E-Commerce:  Best Practice und Hemmnisse – Was benötigt ein neuer Ausbildungsberuf auf dem Weg zum Erfolg?</vt:lpstr>
      <vt:lpstr>Der neue Ausbildungsberuf Übersicht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Einführung: Was waren die Gründe für die Schaffung eines neuen Ausbildungsberufs?</vt:lpstr>
      <vt:lpstr>Einführung: Was waren die Gründe für die Schaffung eines neuen Ausbildungsberufs?</vt:lpstr>
      <vt:lpstr>PowerPoint-Präsentation</vt:lpstr>
      <vt:lpstr>PowerPoint-Präsentation</vt:lpstr>
      <vt:lpstr>Der neue Ausbildungsberuf Wer interessiert sich für die Ausbildung?</vt:lpstr>
      <vt:lpstr>PowerPoint-Präsentation</vt:lpstr>
      <vt:lpstr>PowerPoint-Präsentation</vt:lpstr>
      <vt:lpstr>PowerPoint-Präsentation</vt:lpstr>
      <vt:lpstr>Der neue Ausbildungsberuf Die berufsprofilgebenden Berufsbildpositionen  </vt:lpstr>
      <vt:lpstr>Der neue Ausbildungsberuf Erklärfilm: Kaufleute im E-Commerce </vt:lpstr>
      <vt:lpstr>Der neue Ausbildungsberuf Die berufsprofilgebenden Fertigkeiten, Kenntnisse und Fähigkeiten im Einzelnen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Der neue Ausbildungsberuf Die integrativen Berufsbildpositionen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Rahmenlehrplan: Übersicht über die Lernfelder für den Ausbildungsberuf Kaufmann im E-Commerce und Kauffrau im E-Commerce</vt:lpstr>
      <vt:lpstr>Rahmenlehrplan: Übersicht über die Lernfelder für den Ausbildungsberuf Kaufmann im E-Commerce und Kauffrau im E-Commerce</vt:lpstr>
      <vt:lpstr>Rahmenlehrplan: Übersicht über die Lernfelder für den Ausbildungsberuf Kaufmann im E-Commerce und Kauffrau im E-Commerce</vt:lpstr>
      <vt:lpstr>Der neue Ausbildungsberuf  Wie wird die Abschlussprüfung aufgebaut? </vt:lpstr>
      <vt:lpstr>Der neue Ausbildungsberuf  Wie wird die Abschlussprüfung aufgebaut? </vt:lpstr>
      <vt:lpstr>Der neue Ausbildungsberuf Wie wird die Abschlussprüfung aufgebaut?</vt:lpstr>
      <vt:lpstr>Prüfungsbereich: Geschäftsprozesse im E-Commerce (I)</vt:lpstr>
      <vt:lpstr>Prüfungsbereich: Geschäftsprozesse im E-Commerce (II)</vt:lpstr>
      <vt:lpstr> Prüfungsbereich: Kundenkommunikation im E-Commerce</vt:lpstr>
      <vt:lpstr>Prüfungsbereich: Fachgespräch zu einem projektbezogenen    Prozess im E-Commerce </vt:lpstr>
      <vt:lpstr>Prüfungsbereich: Fachgespräch zu einem projektbezogenen    Prozess im E-Commerce </vt:lpstr>
      <vt:lpstr>Prüfungsbereich: Wirtschafts- und Sozialkunde</vt:lpstr>
      <vt:lpstr>Der neue Ausbildungsberuf  Gewichtung und Prüfungsstruktur   </vt:lpstr>
      <vt:lpstr>Der neue Ausbildungsberuf Bewertung der Prüfungsleistung</vt:lpstr>
      <vt:lpstr>Der neue Ausbildungsberuf Fortbildungsmöglichkeiten - Wie geht’s weiter? </vt:lpstr>
      <vt:lpstr>PowerPoint-Präsentation</vt:lpstr>
      <vt:lpstr>Der neue Ausbildungsberuf Fortbildungsmöglichkeiten - Wie geht’s weiter? </vt:lpstr>
      <vt:lpstr>Der neue Ausbildungsberuf  Welche Fertigkeiten und Fähigkeiten sollten potenzielle Auszubildende mitbringen? </vt:lpstr>
      <vt:lpstr>Der neue Ausbildungsberuf Nach einer erfolgreichen Ausbildung  </vt:lpstr>
      <vt:lpstr>PowerPoint-Präsentation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Conzemius, Max</dc:creator>
  <cp:lastModifiedBy>Weinert, Katharina</cp:lastModifiedBy>
  <cp:revision>428</cp:revision>
  <cp:lastPrinted>2017-09-11T16:49:32Z</cp:lastPrinted>
  <dcterms:created xsi:type="dcterms:W3CDTF">2016-05-31T14:02:38Z</dcterms:created>
  <dcterms:modified xsi:type="dcterms:W3CDTF">2019-04-09T05:24:35Z</dcterms:modified>
</cp:coreProperties>
</file>